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0" r:id="rId1"/>
  </p:sldMasterIdLst>
  <p:notesMasterIdLst>
    <p:notesMasterId r:id="rId18"/>
  </p:notesMasterIdLst>
  <p:sldIdLst>
    <p:sldId id="316" r:id="rId2"/>
    <p:sldId id="455" r:id="rId3"/>
    <p:sldId id="404" r:id="rId4"/>
    <p:sldId id="459" r:id="rId5"/>
    <p:sldId id="458" r:id="rId6"/>
    <p:sldId id="457" r:id="rId7"/>
    <p:sldId id="456" r:id="rId8"/>
    <p:sldId id="452" r:id="rId9"/>
    <p:sldId id="460" r:id="rId10"/>
    <p:sldId id="462" r:id="rId11"/>
    <p:sldId id="465" r:id="rId12"/>
    <p:sldId id="466" r:id="rId13"/>
    <p:sldId id="467" r:id="rId14"/>
    <p:sldId id="468" r:id="rId15"/>
    <p:sldId id="463" r:id="rId16"/>
    <p:sldId id="464" r:id="rId17"/>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9186" autoAdjust="0"/>
  </p:normalViewPr>
  <p:slideViewPr>
    <p:cSldViewPr snapToGrid="0">
      <p:cViewPr varScale="1">
        <p:scale>
          <a:sx n="91" d="100"/>
          <a:sy n="91" d="100"/>
        </p:scale>
        <p:origin x="1296" y="90"/>
      </p:cViewPr>
      <p:guideLst/>
    </p:cSldViewPr>
  </p:slideViewPr>
  <p:notesTextViewPr>
    <p:cViewPr>
      <p:scale>
        <a:sx n="1" d="1"/>
        <a:sy n="1" d="1"/>
      </p:scale>
      <p:origin x="0" y="0"/>
    </p:cViewPr>
  </p:notesTextViewPr>
  <p:notesViewPr>
    <p:cSldViewPr snapToGrid="0">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GPDCA\Cran\Vaught\2024\Kurnick%20requests\Copy%20of%202010-2022%20%20THI-fina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PDCA\Cran\Vaught\2024\Kurnick%20requests\Copy%20of%202010-2022%20%20THI-final.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5404168066824"/>
          <c:y val="5.3315750098890446E-2"/>
          <c:w val="0.82880378352242579"/>
          <c:h val="0.83162182464078449"/>
        </c:manualLayout>
      </c:layout>
      <c:scatterChart>
        <c:scatterStyle val="lineMarker"/>
        <c:varyColors val="0"/>
        <c:ser>
          <c:idx val="0"/>
          <c:order val="0"/>
          <c:tx>
            <c:strRef>
              <c:f>Sheet1!$B$1</c:f>
              <c:strCache>
                <c:ptCount val="1"/>
                <c:pt idx="0">
                  <c:v>THI</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xVal>
            <c:numRef>
              <c:f>Sheet1!$A$2:$A$6</c:f>
              <c:numCache>
                <c:formatCode>General</c:formatCode>
                <c:ptCount val="5"/>
                <c:pt idx="0">
                  <c:v>2019</c:v>
                </c:pt>
                <c:pt idx="1">
                  <c:v>2020</c:v>
                </c:pt>
                <c:pt idx="2">
                  <c:v>2021</c:v>
                </c:pt>
                <c:pt idx="3">
                  <c:v>2022</c:v>
                </c:pt>
                <c:pt idx="4">
                  <c:v>2023</c:v>
                </c:pt>
              </c:numCache>
            </c:numRef>
          </c:xVal>
          <c:yVal>
            <c:numRef>
              <c:f>Sheet1!$B$2:$B$6</c:f>
              <c:numCache>
                <c:formatCode>General</c:formatCode>
                <c:ptCount val="5"/>
                <c:pt idx="0">
                  <c:v>16</c:v>
                </c:pt>
                <c:pt idx="1">
                  <c:v>16</c:v>
                </c:pt>
                <c:pt idx="2">
                  <c:v>22</c:v>
                </c:pt>
                <c:pt idx="3">
                  <c:v>24</c:v>
                </c:pt>
                <c:pt idx="4">
                  <c:v>20</c:v>
                </c:pt>
              </c:numCache>
            </c:numRef>
          </c:yVal>
          <c:smooth val="0"/>
          <c:extLst>
            <c:ext xmlns:c16="http://schemas.microsoft.com/office/drawing/2014/chart" uri="{C3380CC4-5D6E-409C-BE32-E72D297353CC}">
              <c16:uniqueId val="{00000000-508F-42D4-9935-62537E6742A0}"/>
            </c:ext>
          </c:extLst>
        </c:ser>
        <c:dLbls>
          <c:showLegendKey val="0"/>
          <c:showVal val="0"/>
          <c:showCatName val="0"/>
          <c:showSerName val="0"/>
          <c:showPercent val="0"/>
          <c:showBubbleSize val="0"/>
        </c:dLbls>
        <c:axId val="310981552"/>
        <c:axId val="310982728"/>
      </c:scatterChart>
      <c:valAx>
        <c:axId val="310981552"/>
        <c:scaling>
          <c:orientation val="minMax"/>
          <c:max val="2023"/>
          <c:min val="2019"/>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0982728"/>
        <c:crosses val="autoZero"/>
        <c:crossBetween val="midCat"/>
        <c:majorUnit val="1"/>
      </c:valAx>
      <c:valAx>
        <c:axId val="310982728"/>
        <c:scaling>
          <c:orientation val="minMax"/>
        </c:scaling>
        <c:delete val="0"/>
        <c:axPos val="l"/>
        <c:majorGridlines>
          <c:spPr>
            <a:ln w="9525" cap="flat" cmpd="sng" algn="ctr">
              <a:solidFill>
                <a:schemeClr val="accent1"/>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10981552"/>
        <c:crosses val="autoZero"/>
        <c:crossBetween val="midCat"/>
      </c:valAx>
      <c:spPr>
        <a:noFill/>
        <a:ln w="63500" cmpd="thinThick">
          <a:solidFill>
            <a:schemeClr val="bg1"/>
          </a:solidFill>
        </a:ln>
        <a:effectLst/>
      </c:spPr>
    </c:plotArea>
    <c:plotVisOnly val="1"/>
    <c:dispBlanksAs val="gap"/>
    <c:showDLblsOverMax val="0"/>
  </c:chart>
  <c:spPr>
    <a:noFill/>
    <a:ln w="41275">
      <a:solidFill>
        <a:schemeClr val="accent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By</a:t>
            </a:r>
            <a:r>
              <a:rPr lang="en-US" baseline="0" dirty="0" smtClean="0"/>
              <a:t> Case Type</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Sheet2!$B$1</c:f>
              <c:strCache>
                <c:ptCount val="1"/>
                <c:pt idx="0">
                  <c:v>2019</c:v>
                </c:pt>
              </c:strCache>
            </c:strRef>
          </c:tx>
          <c:spPr>
            <a:solidFill>
              <a:schemeClr val="accent1"/>
            </a:solidFill>
            <a:ln>
              <a:noFill/>
            </a:ln>
            <a:effectLst/>
          </c:spPr>
          <c:invertIfNegative val="0"/>
          <c:cat>
            <c:strRef>
              <c:f>Sheet2!$A$2:$A$10</c:f>
              <c:strCache>
                <c:ptCount val="9"/>
                <c:pt idx="0">
                  <c:v>Motorcycle Only</c:v>
                </c:pt>
                <c:pt idx="1">
                  <c:v>Motorcycle vs Pedestrian</c:v>
                </c:pt>
                <c:pt idx="2">
                  <c:v>Vehicles Only</c:v>
                </c:pt>
                <c:pt idx="3">
                  <c:v>Vehicle vs Bicycle</c:v>
                </c:pt>
                <c:pt idx="4">
                  <c:v>Vehicle vs Motorcycle</c:v>
                </c:pt>
                <c:pt idx="5">
                  <c:v>Vehicle vs Pedestrian</c:v>
                </c:pt>
                <c:pt idx="6">
                  <c:v>Vehicle vs Scooter</c:v>
                </c:pt>
                <c:pt idx="7">
                  <c:v>CMV/Bus vs Pedestrian</c:v>
                </c:pt>
                <c:pt idx="8">
                  <c:v>Vehicle vs Semi</c:v>
                </c:pt>
              </c:strCache>
            </c:strRef>
          </c:cat>
          <c:val>
            <c:numRef>
              <c:f>Sheet2!$B$2:$B$10</c:f>
              <c:numCache>
                <c:formatCode>General</c:formatCode>
                <c:ptCount val="9"/>
                <c:pt idx="0">
                  <c:v>0</c:v>
                </c:pt>
                <c:pt idx="1">
                  <c:v>0</c:v>
                </c:pt>
                <c:pt idx="2">
                  <c:v>3</c:v>
                </c:pt>
                <c:pt idx="3">
                  <c:v>0</c:v>
                </c:pt>
                <c:pt idx="4">
                  <c:v>5</c:v>
                </c:pt>
                <c:pt idx="5">
                  <c:v>7</c:v>
                </c:pt>
                <c:pt idx="6">
                  <c:v>0</c:v>
                </c:pt>
                <c:pt idx="7">
                  <c:v>0</c:v>
                </c:pt>
                <c:pt idx="8">
                  <c:v>1</c:v>
                </c:pt>
              </c:numCache>
            </c:numRef>
          </c:val>
          <c:extLst>
            <c:ext xmlns:c16="http://schemas.microsoft.com/office/drawing/2014/chart" uri="{C3380CC4-5D6E-409C-BE32-E72D297353CC}">
              <c16:uniqueId val="{00000000-29E5-48CE-8C3E-18D673994518}"/>
            </c:ext>
          </c:extLst>
        </c:ser>
        <c:ser>
          <c:idx val="1"/>
          <c:order val="1"/>
          <c:tx>
            <c:strRef>
              <c:f>Sheet2!$C$1</c:f>
              <c:strCache>
                <c:ptCount val="1"/>
                <c:pt idx="0">
                  <c:v>2020</c:v>
                </c:pt>
              </c:strCache>
            </c:strRef>
          </c:tx>
          <c:spPr>
            <a:solidFill>
              <a:schemeClr val="accent2"/>
            </a:solidFill>
            <a:ln>
              <a:noFill/>
            </a:ln>
            <a:effectLst/>
          </c:spPr>
          <c:invertIfNegative val="0"/>
          <c:cat>
            <c:strRef>
              <c:f>Sheet2!$A$2:$A$10</c:f>
              <c:strCache>
                <c:ptCount val="9"/>
                <c:pt idx="0">
                  <c:v>Motorcycle Only</c:v>
                </c:pt>
                <c:pt idx="1">
                  <c:v>Motorcycle vs Pedestrian</c:v>
                </c:pt>
                <c:pt idx="2">
                  <c:v>Vehicles Only</c:v>
                </c:pt>
                <c:pt idx="3">
                  <c:v>Vehicle vs Bicycle</c:v>
                </c:pt>
                <c:pt idx="4">
                  <c:v>Vehicle vs Motorcycle</c:v>
                </c:pt>
                <c:pt idx="5">
                  <c:v>Vehicle vs Pedestrian</c:v>
                </c:pt>
                <c:pt idx="6">
                  <c:v>Vehicle vs Scooter</c:v>
                </c:pt>
                <c:pt idx="7">
                  <c:v>CMV/Bus vs Pedestrian</c:v>
                </c:pt>
                <c:pt idx="8">
                  <c:v>Vehicle vs Semi</c:v>
                </c:pt>
              </c:strCache>
            </c:strRef>
          </c:cat>
          <c:val>
            <c:numRef>
              <c:f>Sheet2!$C$2:$C$10</c:f>
              <c:numCache>
                <c:formatCode>General</c:formatCode>
                <c:ptCount val="9"/>
                <c:pt idx="0">
                  <c:v>0</c:v>
                </c:pt>
                <c:pt idx="1">
                  <c:v>0</c:v>
                </c:pt>
                <c:pt idx="2">
                  <c:v>4</c:v>
                </c:pt>
                <c:pt idx="3">
                  <c:v>1</c:v>
                </c:pt>
                <c:pt idx="4">
                  <c:v>2</c:v>
                </c:pt>
                <c:pt idx="5">
                  <c:v>5</c:v>
                </c:pt>
                <c:pt idx="6">
                  <c:v>1</c:v>
                </c:pt>
                <c:pt idx="7">
                  <c:v>2</c:v>
                </c:pt>
                <c:pt idx="8">
                  <c:v>1</c:v>
                </c:pt>
              </c:numCache>
            </c:numRef>
          </c:val>
          <c:extLst>
            <c:ext xmlns:c16="http://schemas.microsoft.com/office/drawing/2014/chart" uri="{C3380CC4-5D6E-409C-BE32-E72D297353CC}">
              <c16:uniqueId val="{00000001-29E5-48CE-8C3E-18D673994518}"/>
            </c:ext>
          </c:extLst>
        </c:ser>
        <c:ser>
          <c:idx val="2"/>
          <c:order val="2"/>
          <c:tx>
            <c:strRef>
              <c:f>Sheet2!$D$1</c:f>
              <c:strCache>
                <c:ptCount val="1"/>
                <c:pt idx="0">
                  <c:v>2021</c:v>
                </c:pt>
              </c:strCache>
            </c:strRef>
          </c:tx>
          <c:spPr>
            <a:solidFill>
              <a:schemeClr val="accent3"/>
            </a:solidFill>
            <a:ln>
              <a:noFill/>
            </a:ln>
            <a:effectLst/>
          </c:spPr>
          <c:invertIfNegative val="0"/>
          <c:cat>
            <c:strRef>
              <c:f>Sheet2!$A$2:$A$10</c:f>
              <c:strCache>
                <c:ptCount val="9"/>
                <c:pt idx="0">
                  <c:v>Motorcycle Only</c:v>
                </c:pt>
                <c:pt idx="1">
                  <c:v>Motorcycle vs Pedestrian</c:v>
                </c:pt>
                <c:pt idx="2">
                  <c:v>Vehicles Only</c:v>
                </c:pt>
                <c:pt idx="3">
                  <c:v>Vehicle vs Bicycle</c:v>
                </c:pt>
                <c:pt idx="4">
                  <c:v>Vehicle vs Motorcycle</c:v>
                </c:pt>
                <c:pt idx="5">
                  <c:v>Vehicle vs Pedestrian</c:v>
                </c:pt>
                <c:pt idx="6">
                  <c:v>Vehicle vs Scooter</c:v>
                </c:pt>
                <c:pt idx="7">
                  <c:v>CMV/Bus vs Pedestrian</c:v>
                </c:pt>
                <c:pt idx="8">
                  <c:v>Vehicle vs Semi</c:v>
                </c:pt>
              </c:strCache>
            </c:strRef>
          </c:cat>
          <c:val>
            <c:numRef>
              <c:f>Sheet2!$D$2:$D$10</c:f>
              <c:numCache>
                <c:formatCode>General</c:formatCode>
                <c:ptCount val="9"/>
                <c:pt idx="0">
                  <c:v>1</c:v>
                </c:pt>
                <c:pt idx="1">
                  <c:v>0</c:v>
                </c:pt>
                <c:pt idx="2">
                  <c:v>9</c:v>
                </c:pt>
                <c:pt idx="3">
                  <c:v>2</c:v>
                </c:pt>
                <c:pt idx="4">
                  <c:v>2</c:v>
                </c:pt>
                <c:pt idx="5">
                  <c:v>7</c:v>
                </c:pt>
                <c:pt idx="6">
                  <c:v>1</c:v>
                </c:pt>
                <c:pt idx="7">
                  <c:v>0</c:v>
                </c:pt>
                <c:pt idx="8">
                  <c:v>0</c:v>
                </c:pt>
              </c:numCache>
            </c:numRef>
          </c:val>
          <c:extLst>
            <c:ext xmlns:c16="http://schemas.microsoft.com/office/drawing/2014/chart" uri="{C3380CC4-5D6E-409C-BE32-E72D297353CC}">
              <c16:uniqueId val="{00000002-29E5-48CE-8C3E-18D673994518}"/>
            </c:ext>
          </c:extLst>
        </c:ser>
        <c:ser>
          <c:idx val="3"/>
          <c:order val="3"/>
          <c:tx>
            <c:strRef>
              <c:f>Sheet2!$E$1</c:f>
              <c:strCache>
                <c:ptCount val="1"/>
                <c:pt idx="0">
                  <c:v>2022</c:v>
                </c:pt>
              </c:strCache>
            </c:strRef>
          </c:tx>
          <c:spPr>
            <a:solidFill>
              <a:schemeClr val="accent4"/>
            </a:solidFill>
            <a:ln>
              <a:noFill/>
            </a:ln>
            <a:effectLst/>
          </c:spPr>
          <c:invertIfNegative val="0"/>
          <c:cat>
            <c:strRef>
              <c:f>Sheet2!$A$2:$A$10</c:f>
              <c:strCache>
                <c:ptCount val="9"/>
                <c:pt idx="0">
                  <c:v>Motorcycle Only</c:v>
                </c:pt>
                <c:pt idx="1">
                  <c:v>Motorcycle vs Pedestrian</c:v>
                </c:pt>
                <c:pt idx="2">
                  <c:v>Vehicles Only</c:v>
                </c:pt>
                <c:pt idx="3">
                  <c:v>Vehicle vs Bicycle</c:v>
                </c:pt>
                <c:pt idx="4">
                  <c:v>Vehicle vs Motorcycle</c:v>
                </c:pt>
                <c:pt idx="5">
                  <c:v>Vehicle vs Pedestrian</c:v>
                </c:pt>
                <c:pt idx="6">
                  <c:v>Vehicle vs Scooter</c:v>
                </c:pt>
                <c:pt idx="7">
                  <c:v>CMV/Bus vs Pedestrian</c:v>
                </c:pt>
                <c:pt idx="8">
                  <c:v>Vehicle vs Semi</c:v>
                </c:pt>
              </c:strCache>
            </c:strRef>
          </c:cat>
          <c:val>
            <c:numRef>
              <c:f>Sheet2!$E$2:$E$10</c:f>
              <c:numCache>
                <c:formatCode>General</c:formatCode>
                <c:ptCount val="9"/>
                <c:pt idx="0">
                  <c:v>0</c:v>
                </c:pt>
                <c:pt idx="1">
                  <c:v>1</c:v>
                </c:pt>
                <c:pt idx="2">
                  <c:v>7</c:v>
                </c:pt>
                <c:pt idx="3">
                  <c:v>1</c:v>
                </c:pt>
                <c:pt idx="4">
                  <c:v>6</c:v>
                </c:pt>
                <c:pt idx="5">
                  <c:v>8</c:v>
                </c:pt>
                <c:pt idx="6">
                  <c:v>1</c:v>
                </c:pt>
                <c:pt idx="7">
                  <c:v>0</c:v>
                </c:pt>
                <c:pt idx="8">
                  <c:v>0</c:v>
                </c:pt>
              </c:numCache>
            </c:numRef>
          </c:val>
          <c:extLst>
            <c:ext xmlns:c16="http://schemas.microsoft.com/office/drawing/2014/chart" uri="{C3380CC4-5D6E-409C-BE32-E72D297353CC}">
              <c16:uniqueId val="{00000003-29E5-48CE-8C3E-18D673994518}"/>
            </c:ext>
          </c:extLst>
        </c:ser>
        <c:ser>
          <c:idx val="4"/>
          <c:order val="4"/>
          <c:tx>
            <c:strRef>
              <c:f>Sheet2!$F$1</c:f>
              <c:strCache>
                <c:ptCount val="1"/>
                <c:pt idx="0">
                  <c:v>2023</c:v>
                </c:pt>
              </c:strCache>
            </c:strRef>
          </c:tx>
          <c:spPr>
            <a:solidFill>
              <a:schemeClr val="accent5"/>
            </a:solidFill>
            <a:ln>
              <a:noFill/>
            </a:ln>
            <a:effectLst/>
          </c:spPr>
          <c:invertIfNegative val="0"/>
          <c:cat>
            <c:strRef>
              <c:f>Sheet2!$A$2:$A$10</c:f>
              <c:strCache>
                <c:ptCount val="9"/>
                <c:pt idx="0">
                  <c:v>Motorcycle Only</c:v>
                </c:pt>
                <c:pt idx="1">
                  <c:v>Motorcycle vs Pedestrian</c:v>
                </c:pt>
                <c:pt idx="2">
                  <c:v>Vehicles Only</c:v>
                </c:pt>
                <c:pt idx="3">
                  <c:v>Vehicle vs Bicycle</c:v>
                </c:pt>
                <c:pt idx="4">
                  <c:v>Vehicle vs Motorcycle</c:v>
                </c:pt>
                <c:pt idx="5">
                  <c:v>Vehicle vs Pedestrian</c:v>
                </c:pt>
                <c:pt idx="6">
                  <c:v>Vehicle vs Scooter</c:v>
                </c:pt>
                <c:pt idx="7">
                  <c:v>CMV/Bus vs Pedestrian</c:v>
                </c:pt>
                <c:pt idx="8">
                  <c:v>Vehicle vs Semi</c:v>
                </c:pt>
              </c:strCache>
            </c:strRef>
          </c:cat>
          <c:val>
            <c:numRef>
              <c:f>Sheet2!$F$2:$F$10</c:f>
              <c:numCache>
                <c:formatCode>General</c:formatCode>
                <c:ptCount val="9"/>
                <c:pt idx="0">
                  <c:v>1</c:v>
                </c:pt>
                <c:pt idx="1">
                  <c:v>0</c:v>
                </c:pt>
                <c:pt idx="2">
                  <c:v>5</c:v>
                </c:pt>
                <c:pt idx="3">
                  <c:v>3</c:v>
                </c:pt>
                <c:pt idx="4">
                  <c:v>7</c:v>
                </c:pt>
                <c:pt idx="5">
                  <c:v>4</c:v>
                </c:pt>
                <c:pt idx="6">
                  <c:v>0</c:v>
                </c:pt>
                <c:pt idx="7">
                  <c:v>0</c:v>
                </c:pt>
                <c:pt idx="8">
                  <c:v>0</c:v>
                </c:pt>
              </c:numCache>
            </c:numRef>
          </c:val>
          <c:extLst>
            <c:ext xmlns:c16="http://schemas.microsoft.com/office/drawing/2014/chart" uri="{C3380CC4-5D6E-409C-BE32-E72D297353CC}">
              <c16:uniqueId val="{00000004-29E5-48CE-8C3E-18D673994518}"/>
            </c:ext>
          </c:extLst>
        </c:ser>
        <c:dLbls>
          <c:showLegendKey val="0"/>
          <c:showVal val="0"/>
          <c:showCatName val="0"/>
          <c:showSerName val="0"/>
          <c:showPercent val="0"/>
          <c:showBubbleSize val="0"/>
        </c:dLbls>
        <c:gapWidth val="219"/>
        <c:overlap val="-27"/>
        <c:axId val="364942560"/>
        <c:axId val="16087424"/>
      </c:barChart>
      <c:catAx>
        <c:axId val="364942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087424"/>
        <c:crosses val="autoZero"/>
        <c:auto val="1"/>
        <c:lblAlgn val="ctr"/>
        <c:lblOffset val="100"/>
        <c:noMultiLvlLbl val="0"/>
      </c:catAx>
      <c:valAx>
        <c:axId val="16087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4942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Age</a:t>
            </a:r>
            <a:r>
              <a:rPr lang="en-US" baseline="0" dirty="0" smtClean="0"/>
              <a:t> Group of Victims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Sheet3!$A$2</c:f>
              <c:strCache>
                <c:ptCount val="1"/>
                <c:pt idx="0">
                  <c:v>2019</c:v>
                </c:pt>
              </c:strCache>
            </c:strRef>
          </c:tx>
          <c:spPr>
            <a:solidFill>
              <a:schemeClr val="accent1"/>
            </a:solidFill>
            <a:ln>
              <a:noFill/>
            </a:ln>
            <a:effectLst/>
          </c:spPr>
          <c:invertIfNegative val="0"/>
          <c:cat>
            <c:strRef>
              <c:f>Sheet3!$B$1:$I$1</c:f>
              <c:strCache>
                <c:ptCount val="8"/>
                <c:pt idx="0">
                  <c:v>0-10</c:v>
                </c:pt>
                <c:pt idx="1">
                  <c:v>11-20</c:v>
                </c:pt>
                <c:pt idx="2">
                  <c:v>21-30</c:v>
                </c:pt>
                <c:pt idx="3">
                  <c:v>31-40</c:v>
                </c:pt>
                <c:pt idx="4">
                  <c:v>41-50</c:v>
                </c:pt>
                <c:pt idx="5">
                  <c:v>51-60</c:v>
                </c:pt>
                <c:pt idx="6">
                  <c:v>61-70</c:v>
                </c:pt>
                <c:pt idx="7">
                  <c:v>71-Over</c:v>
                </c:pt>
              </c:strCache>
            </c:strRef>
          </c:cat>
          <c:val>
            <c:numRef>
              <c:f>Sheet3!$B$2:$I$2</c:f>
              <c:numCache>
                <c:formatCode>General</c:formatCode>
                <c:ptCount val="8"/>
                <c:pt idx="0">
                  <c:v>0</c:v>
                </c:pt>
                <c:pt idx="1">
                  <c:v>3</c:v>
                </c:pt>
                <c:pt idx="2">
                  <c:v>4</c:v>
                </c:pt>
                <c:pt idx="3">
                  <c:v>2</c:v>
                </c:pt>
                <c:pt idx="4">
                  <c:v>2</c:v>
                </c:pt>
                <c:pt idx="5">
                  <c:v>3</c:v>
                </c:pt>
                <c:pt idx="6">
                  <c:v>1</c:v>
                </c:pt>
                <c:pt idx="7">
                  <c:v>1</c:v>
                </c:pt>
              </c:numCache>
            </c:numRef>
          </c:val>
          <c:extLst>
            <c:ext xmlns:c16="http://schemas.microsoft.com/office/drawing/2014/chart" uri="{C3380CC4-5D6E-409C-BE32-E72D297353CC}">
              <c16:uniqueId val="{00000000-D22D-4608-8A28-A8A8F9125B17}"/>
            </c:ext>
          </c:extLst>
        </c:ser>
        <c:ser>
          <c:idx val="1"/>
          <c:order val="1"/>
          <c:tx>
            <c:strRef>
              <c:f>Sheet3!$A$3</c:f>
              <c:strCache>
                <c:ptCount val="1"/>
                <c:pt idx="0">
                  <c:v>2020</c:v>
                </c:pt>
              </c:strCache>
            </c:strRef>
          </c:tx>
          <c:spPr>
            <a:solidFill>
              <a:schemeClr val="accent2"/>
            </a:solidFill>
            <a:ln>
              <a:noFill/>
            </a:ln>
            <a:effectLst/>
          </c:spPr>
          <c:invertIfNegative val="0"/>
          <c:cat>
            <c:strRef>
              <c:f>Sheet3!$B$1:$I$1</c:f>
              <c:strCache>
                <c:ptCount val="8"/>
                <c:pt idx="0">
                  <c:v>0-10</c:v>
                </c:pt>
                <c:pt idx="1">
                  <c:v>11-20</c:v>
                </c:pt>
                <c:pt idx="2">
                  <c:v>21-30</c:v>
                </c:pt>
                <c:pt idx="3">
                  <c:v>31-40</c:v>
                </c:pt>
                <c:pt idx="4">
                  <c:v>41-50</c:v>
                </c:pt>
                <c:pt idx="5">
                  <c:v>51-60</c:v>
                </c:pt>
                <c:pt idx="6">
                  <c:v>61-70</c:v>
                </c:pt>
                <c:pt idx="7">
                  <c:v>71-Over</c:v>
                </c:pt>
              </c:strCache>
            </c:strRef>
          </c:cat>
          <c:val>
            <c:numRef>
              <c:f>Sheet3!$B$3:$I$3</c:f>
              <c:numCache>
                <c:formatCode>General</c:formatCode>
                <c:ptCount val="8"/>
                <c:pt idx="0">
                  <c:v>0</c:v>
                </c:pt>
                <c:pt idx="1">
                  <c:v>4</c:v>
                </c:pt>
                <c:pt idx="2">
                  <c:v>2</c:v>
                </c:pt>
                <c:pt idx="3">
                  <c:v>1</c:v>
                </c:pt>
                <c:pt idx="4">
                  <c:v>2</c:v>
                </c:pt>
                <c:pt idx="5">
                  <c:v>0</c:v>
                </c:pt>
                <c:pt idx="6">
                  <c:v>4</c:v>
                </c:pt>
                <c:pt idx="7">
                  <c:v>3</c:v>
                </c:pt>
              </c:numCache>
            </c:numRef>
          </c:val>
          <c:extLst>
            <c:ext xmlns:c16="http://schemas.microsoft.com/office/drawing/2014/chart" uri="{C3380CC4-5D6E-409C-BE32-E72D297353CC}">
              <c16:uniqueId val="{00000001-D22D-4608-8A28-A8A8F9125B17}"/>
            </c:ext>
          </c:extLst>
        </c:ser>
        <c:ser>
          <c:idx val="2"/>
          <c:order val="2"/>
          <c:tx>
            <c:strRef>
              <c:f>Sheet3!$A$4</c:f>
              <c:strCache>
                <c:ptCount val="1"/>
                <c:pt idx="0">
                  <c:v>2021</c:v>
                </c:pt>
              </c:strCache>
            </c:strRef>
          </c:tx>
          <c:spPr>
            <a:solidFill>
              <a:schemeClr val="accent3"/>
            </a:solidFill>
            <a:ln>
              <a:noFill/>
            </a:ln>
            <a:effectLst/>
          </c:spPr>
          <c:invertIfNegative val="0"/>
          <c:cat>
            <c:strRef>
              <c:f>Sheet3!$B$1:$I$1</c:f>
              <c:strCache>
                <c:ptCount val="8"/>
                <c:pt idx="0">
                  <c:v>0-10</c:v>
                </c:pt>
                <c:pt idx="1">
                  <c:v>11-20</c:v>
                </c:pt>
                <c:pt idx="2">
                  <c:v>21-30</c:v>
                </c:pt>
                <c:pt idx="3">
                  <c:v>31-40</c:v>
                </c:pt>
                <c:pt idx="4">
                  <c:v>41-50</c:v>
                </c:pt>
                <c:pt idx="5">
                  <c:v>51-60</c:v>
                </c:pt>
                <c:pt idx="6">
                  <c:v>61-70</c:v>
                </c:pt>
                <c:pt idx="7">
                  <c:v>71-Over</c:v>
                </c:pt>
              </c:strCache>
            </c:strRef>
          </c:cat>
          <c:val>
            <c:numRef>
              <c:f>Sheet3!$B$4:$I$4</c:f>
              <c:numCache>
                <c:formatCode>General</c:formatCode>
                <c:ptCount val="8"/>
                <c:pt idx="0">
                  <c:v>2</c:v>
                </c:pt>
                <c:pt idx="1">
                  <c:v>4</c:v>
                </c:pt>
                <c:pt idx="2">
                  <c:v>4</c:v>
                </c:pt>
                <c:pt idx="3">
                  <c:v>2</c:v>
                </c:pt>
                <c:pt idx="4">
                  <c:v>0</c:v>
                </c:pt>
                <c:pt idx="5">
                  <c:v>2</c:v>
                </c:pt>
                <c:pt idx="6">
                  <c:v>2</c:v>
                </c:pt>
                <c:pt idx="7">
                  <c:v>6</c:v>
                </c:pt>
              </c:numCache>
            </c:numRef>
          </c:val>
          <c:extLst>
            <c:ext xmlns:c16="http://schemas.microsoft.com/office/drawing/2014/chart" uri="{C3380CC4-5D6E-409C-BE32-E72D297353CC}">
              <c16:uniqueId val="{00000002-D22D-4608-8A28-A8A8F9125B17}"/>
            </c:ext>
          </c:extLst>
        </c:ser>
        <c:ser>
          <c:idx val="3"/>
          <c:order val="3"/>
          <c:tx>
            <c:strRef>
              <c:f>Sheet3!$A$5</c:f>
              <c:strCache>
                <c:ptCount val="1"/>
                <c:pt idx="0">
                  <c:v>2022</c:v>
                </c:pt>
              </c:strCache>
            </c:strRef>
          </c:tx>
          <c:spPr>
            <a:solidFill>
              <a:schemeClr val="accent4"/>
            </a:solidFill>
            <a:ln>
              <a:noFill/>
            </a:ln>
            <a:effectLst/>
          </c:spPr>
          <c:invertIfNegative val="0"/>
          <c:cat>
            <c:strRef>
              <c:f>Sheet3!$B$1:$I$1</c:f>
              <c:strCache>
                <c:ptCount val="8"/>
                <c:pt idx="0">
                  <c:v>0-10</c:v>
                </c:pt>
                <c:pt idx="1">
                  <c:v>11-20</c:v>
                </c:pt>
                <c:pt idx="2">
                  <c:v>21-30</c:v>
                </c:pt>
                <c:pt idx="3">
                  <c:v>31-40</c:v>
                </c:pt>
                <c:pt idx="4">
                  <c:v>41-50</c:v>
                </c:pt>
                <c:pt idx="5">
                  <c:v>51-60</c:v>
                </c:pt>
                <c:pt idx="6">
                  <c:v>61-70</c:v>
                </c:pt>
                <c:pt idx="7">
                  <c:v>71-Over</c:v>
                </c:pt>
              </c:strCache>
            </c:strRef>
          </c:cat>
          <c:val>
            <c:numRef>
              <c:f>Sheet3!$B$5:$I$5</c:f>
              <c:numCache>
                <c:formatCode>General</c:formatCode>
                <c:ptCount val="8"/>
                <c:pt idx="0">
                  <c:v>0</c:v>
                </c:pt>
                <c:pt idx="1">
                  <c:v>1</c:v>
                </c:pt>
                <c:pt idx="2">
                  <c:v>5</c:v>
                </c:pt>
                <c:pt idx="3">
                  <c:v>6</c:v>
                </c:pt>
                <c:pt idx="4">
                  <c:v>3</c:v>
                </c:pt>
                <c:pt idx="5">
                  <c:v>2</c:v>
                </c:pt>
                <c:pt idx="6">
                  <c:v>4</c:v>
                </c:pt>
                <c:pt idx="7">
                  <c:v>3</c:v>
                </c:pt>
              </c:numCache>
            </c:numRef>
          </c:val>
          <c:extLst>
            <c:ext xmlns:c16="http://schemas.microsoft.com/office/drawing/2014/chart" uri="{C3380CC4-5D6E-409C-BE32-E72D297353CC}">
              <c16:uniqueId val="{00000003-D22D-4608-8A28-A8A8F9125B17}"/>
            </c:ext>
          </c:extLst>
        </c:ser>
        <c:ser>
          <c:idx val="4"/>
          <c:order val="4"/>
          <c:tx>
            <c:strRef>
              <c:f>Sheet3!$A$6</c:f>
              <c:strCache>
                <c:ptCount val="1"/>
                <c:pt idx="0">
                  <c:v>2023</c:v>
                </c:pt>
              </c:strCache>
            </c:strRef>
          </c:tx>
          <c:spPr>
            <a:solidFill>
              <a:schemeClr val="accent5"/>
            </a:solidFill>
            <a:ln>
              <a:noFill/>
            </a:ln>
            <a:effectLst/>
          </c:spPr>
          <c:invertIfNegative val="0"/>
          <c:cat>
            <c:strRef>
              <c:f>Sheet3!$B$1:$I$1</c:f>
              <c:strCache>
                <c:ptCount val="8"/>
                <c:pt idx="0">
                  <c:v>0-10</c:v>
                </c:pt>
                <c:pt idx="1">
                  <c:v>11-20</c:v>
                </c:pt>
                <c:pt idx="2">
                  <c:v>21-30</c:v>
                </c:pt>
                <c:pt idx="3">
                  <c:v>31-40</c:v>
                </c:pt>
                <c:pt idx="4">
                  <c:v>41-50</c:v>
                </c:pt>
                <c:pt idx="5">
                  <c:v>51-60</c:v>
                </c:pt>
                <c:pt idx="6">
                  <c:v>61-70</c:v>
                </c:pt>
                <c:pt idx="7">
                  <c:v>71-Over</c:v>
                </c:pt>
              </c:strCache>
            </c:strRef>
          </c:cat>
          <c:val>
            <c:numRef>
              <c:f>Sheet3!$B$6:$I$6</c:f>
              <c:numCache>
                <c:formatCode>General</c:formatCode>
                <c:ptCount val="8"/>
                <c:pt idx="0">
                  <c:v>0</c:v>
                </c:pt>
                <c:pt idx="1">
                  <c:v>2</c:v>
                </c:pt>
                <c:pt idx="2">
                  <c:v>2</c:v>
                </c:pt>
                <c:pt idx="3">
                  <c:v>5</c:v>
                </c:pt>
                <c:pt idx="4">
                  <c:v>1</c:v>
                </c:pt>
                <c:pt idx="5">
                  <c:v>1</c:v>
                </c:pt>
                <c:pt idx="6">
                  <c:v>5</c:v>
                </c:pt>
                <c:pt idx="7">
                  <c:v>4</c:v>
                </c:pt>
              </c:numCache>
            </c:numRef>
          </c:val>
          <c:extLst>
            <c:ext xmlns:c16="http://schemas.microsoft.com/office/drawing/2014/chart" uri="{C3380CC4-5D6E-409C-BE32-E72D297353CC}">
              <c16:uniqueId val="{00000004-D22D-4608-8A28-A8A8F9125B17}"/>
            </c:ext>
          </c:extLst>
        </c:ser>
        <c:dLbls>
          <c:showLegendKey val="0"/>
          <c:showVal val="0"/>
          <c:showCatName val="0"/>
          <c:showSerName val="0"/>
          <c:showPercent val="0"/>
          <c:showBubbleSize val="0"/>
        </c:dLbls>
        <c:gapWidth val="219"/>
        <c:overlap val="-27"/>
        <c:axId val="362924128"/>
        <c:axId val="362960720"/>
      </c:barChart>
      <c:catAx>
        <c:axId val="362924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2960720"/>
        <c:crosses val="autoZero"/>
        <c:auto val="1"/>
        <c:lblAlgn val="ctr"/>
        <c:lblOffset val="100"/>
        <c:noMultiLvlLbl val="0"/>
      </c:catAx>
      <c:valAx>
        <c:axId val="362960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2924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3408"/>
          </a:xfrm>
          <a:prstGeom prst="rect">
            <a:avLst/>
          </a:prstGeom>
        </p:spPr>
        <p:txBody>
          <a:bodyPr vert="horz" lIns="92486" tIns="46243" rIns="92486" bIns="46243" rtlCol="0"/>
          <a:lstStyle>
            <a:lvl1pPr algn="l">
              <a:defRPr sz="1200"/>
            </a:lvl1pPr>
          </a:lstStyle>
          <a:p>
            <a:endParaRPr lang="en-US" dirty="0"/>
          </a:p>
        </p:txBody>
      </p:sp>
      <p:sp>
        <p:nvSpPr>
          <p:cNvPr id="3" name="Date Placeholder 2"/>
          <p:cNvSpPr>
            <a:spLocks noGrp="1"/>
          </p:cNvSpPr>
          <p:nvPr>
            <p:ph type="dt" idx="1"/>
          </p:nvPr>
        </p:nvSpPr>
        <p:spPr>
          <a:xfrm>
            <a:off x="3936769" y="1"/>
            <a:ext cx="3011699" cy="463408"/>
          </a:xfrm>
          <a:prstGeom prst="rect">
            <a:avLst/>
          </a:prstGeom>
        </p:spPr>
        <p:txBody>
          <a:bodyPr vert="horz" lIns="92486" tIns="46243" rIns="92486" bIns="46243" rtlCol="0"/>
          <a:lstStyle>
            <a:lvl1pPr algn="r">
              <a:defRPr sz="1200"/>
            </a:lvl1pPr>
          </a:lstStyle>
          <a:p>
            <a:fld id="{2FE75DD9-E03F-4B6D-AF72-C34B19591033}" type="datetimeFigureOut">
              <a:rPr lang="en-US" smtClean="0"/>
              <a:t>4/29/2024</a:t>
            </a:fld>
            <a:endParaRPr lang="en-US" dirty="0"/>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86" tIns="46243" rIns="92486" bIns="46243" rtlCol="0" anchor="ctr"/>
          <a:lstStyle/>
          <a:p>
            <a:endParaRPr lang="en-US" dirty="0"/>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2486" tIns="46243" rIns="92486" bIns="4624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7"/>
          </a:xfrm>
          <a:prstGeom prst="rect">
            <a:avLst/>
          </a:prstGeom>
        </p:spPr>
        <p:txBody>
          <a:bodyPr vert="horz" lIns="92486" tIns="46243" rIns="92486" bIns="4624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9" y="8772670"/>
            <a:ext cx="3011699" cy="463407"/>
          </a:xfrm>
          <a:prstGeom prst="rect">
            <a:avLst/>
          </a:prstGeom>
        </p:spPr>
        <p:txBody>
          <a:bodyPr vert="horz" lIns="92486" tIns="46243" rIns="92486" bIns="46243" rtlCol="0" anchor="b"/>
          <a:lstStyle>
            <a:lvl1pPr algn="r">
              <a:defRPr sz="1200"/>
            </a:lvl1pPr>
          </a:lstStyle>
          <a:p>
            <a:fld id="{2EB70C43-BEC4-4281-8EDB-757D4ACC0844}" type="slidenum">
              <a:rPr lang="en-US" smtClean="0"/>
              <a:t>‹#›</a:t>
            </a:fld>
            <a:endParaRPr lang="en-US" dirty="0"/>
          </a:p>
        </p:txBody>
      </p:sp>
    </p:spTree>
    <p:extLst>
      <p:ext uri="{BB962C8B-B14F-4D97-AF65-F5344CB8AC3E}">
        <p14:creationId xmlns:p14="http://schemas.microsoft.com/office/powerpoint/2010/main" val="806910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a:t>
            </a:fld>
            <a:endParaRPr lang="en-US" dirty="0"/>
          </a:p>
        </p:txBody>
      </p:sp>
    </p:spTree>
    <p:extLst>
      <p:ext uri="{BB962C8B-B14F-4D97-AF65-F5344CB8AC3E}">
        <p14:creationId xmlns:p14="http://schemas.microsoft.com/office/powerpoint/2010/main" val="808935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Previous years review</a:t>
            </a:r>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10</a:t>
            </a:fld>
            <a:endParaRPr lang="en-US" dirty="0"/>
          </a:p>
        </p:txBody>
      </p:sp>
    </p:spTree>
    <p:extLst>
      <p:ext uri="{BB962C8B-B14F-4D97-AF65-F5344CB8AC3E}">
        <p14:creationId xmlns:p14="http://schemas.microsoft.com/office/powerpoint/2010/main" val="1911149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11</a:t>
            </a:fld>
            <a:endParaRPr lang="en-US" dirty="0"/>
          </a:p>
        </p:txBody>
      </p:sp>
    </p:spTree>
    <p:extLst>
      <p:ext uri="{BB962C8B-B14F-4D97-AF65-F5344CB8AC3E}">
        <p14:creationId xmlns:p14="http://schemas.microsoft.com/office/powerpoint/2010/main" val="1688923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12</a:t>
            </a:fld>
            <a:endParaRPr lang="en-US" dirty="0"/>
          </a:p>
        </p:txBody>
      </p:sp>
    </p:spTree>
    <p:extLst>
      <p:ext uri="{BB962C8B-B14F-4D97-AF65-F5344CB8AC3E}">
        <p14:creationId xmlns:p14="http://schemas.microsoft.com/office/powerpoint/2010/main" val="21713731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13</a:t>
            </a:fld>
            <a:endParaRPr lang="en-US" dirty="0"/>
          </a:p>
        </p:txBody>
      </p:sp>
    </p:spTree>
    <p:extLst>
      <p:ext uri="{BB962C8B-B14F-4D97-AF65-F5344CB8AC3E}">
        <p14:creationId xmlns:p14="http://schemas.microsoft.com/office/powerpoint/2010/main" val="4256410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14</a:t>
            </a:fld>
            <a:endParaRPr lang="en-US" dirty="0"/>
          </a:p>
        </p:txBody>
      </p:sp>
    </p:spTree>
    <p:extLst>
      <p:ext uri="{BB962C8B-B14F-4D97-AF65-F5344CB8AC3E}">
        <p14:creationId xmlns:p14="http://schemas.microsoft.com/office/powerpoint/2010/main" val="3713498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15</a:t>
            </a:fld>
            <a:endParaRPr lang="en-US" dirty="0"/>
          </a:p>
        </p:txBody>
      </p:sp>
    </p:spTree>
    <p:extLst>
      <p:ext uri="{BB962C8B-B14F-4D97-AF65-F5344CB8AC3E}">
        <p14:creationId xmlns:p14="http://schemas.microsoft.com/office/powerpoint/2010/main" val="18141592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16</a:t>
            </a:fld>
            <a:endParaRPr lang="en-US" dirty="0"/>
          </a:p>
        </p:txBody>
      </p:sp>
    </p:spTree>
    <p:extLst>
      <p:ext uri="{BB962C8B-B14F-4D97-AF65-F5344CB8AC3E}">
        <p14:creationId xmlns:p14="http://schemas.microsoft.com/office/powerpoint/2010/main" val="2849856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Previous years review</a:t>
            </a:r>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2</a:t>
            </a:fld>
            <a:endParaRPr lang="en-US" dirty="0"/>
          </a:p>
        </p:txBody>
      </p:sp>
    </p:spTree>
    <p:extLst>
      <p:ext uri="{BB962C8B-B14F-4D97-AF65-F5344CB8AC3E}">
        <p14:creationId xmlns:p14="http://schemas.microsoft.com/office/powerpoint/2010/main" val="1667818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 map</a:t>
            </a:r>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3</a:t>
            </a:fld>
            <a:endParaRPr lang="en-US" dirty="0"/>
          </a:p>
        </p:txBody>
      </p:sp>
    </p:spTree>
    <p:extLst>
      <p:ext uri="{BB962C8B-B14F-4D97-AF65-F5344CB8AC3E}">
        <p14:creationId xmlns:p14="http://schemas.microsoft.com/office/powerpoint/2010/main" val="285144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4</a:t>
            </a:fld>
            <a:endParaRPr lang="en-US" dirty="0"/>
          </a:p>
        </p:txBody>
      </p:sp>
    </p:spTree>
    <p:extLst>
      <p:ext uri="{BB962C8B-B14F-4D97-AF65-F5344CB8AC3E}">
        <p14:creationId xmlns:p14="http://schemas.microsoft.com/office/powerpoint/2010/main" val="3617154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5</a:t>
            </a:fld>
            <a:endParaRPr lang="en-US" dirty="0"/>
          </a:p>
        </p:txBody>
      </p:sp>
    </p:spTree>
    <p:extLst>
      <p:ext uri="{BB962C8B-B14F-4D97-AF65-F5344CB8AC3E}">
        <p14:creationId xmlns:p14="http://schemas.microsoft.com/office/powerpoint/2010/main" val="3566529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6</a:t>
            </a:fld>
            <a:endParaRPr lang="en-US" dirty="0"/>
          </a:p>
        </p:txBody>
      </p:sp>
    </p:spTree>
    <p:extLst>
      <p:ext uri="{BB962C8B-B14F-4D97-AF65-F5344CB8AC3E}">
        <p14:creationId xmlns:p14="http://schemas.microsoft.com/office/powerpoint/2010/main" val="3284120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7</a:t>
            </a:fld>
            <a:endParaRPr lang="en-US" dirty="0"/>
          </a:p>
        </p:txBody>
      </p:sp>
    </p:spTree>
    <p:extLst>
      <p:ext uri="{BB962C8B-B14F-4D97-AF65-F5344CB8AC3E}">
        <p14:creationId xmlns:p14="http://schemas.microsoft.com/office/powerpoint/2010/main" val="3597702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8</a:t>
            </a:fld>
            <a:endParaRPr lang="en-US" dirty="0"/>
          </a:p>
        </p:txBody>
      </p:sp>
    </p:spTree>
    <p:extLst>
      <p:ext uri="{BB962C8B-B14F-4D97-AF65-F5344CB8AC3E}">
        <p14:creationId xmlns:p14="http://schemas.microsoft.com/office/powerpoint/2010/main" val="36459656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B70C43-BEC4-4281-8EDB-757D4ACC0844}" type="slidenum">
              <a:rPr lang="en-US" smtClean="0"/>
              <a:t>9</a:t>
            </a:fld>
            <a:endParaRPr lang="en-US" dirty="0"/>
          </a:p>
        </p:txBody>
      </p:sp>
    </p:spTree>
    <p:extLst>
      <p:ext uri="{BB962C8B-B14F-4D97-AF65-F5344CB8AC3E}">
        <p14:creationId xmlns:p14="http://schemas.microsoft.com/office/powerpoint/2010/main" val="241883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2421E2-32B7-40FC-B0AF-3393F1B5E933}" type="datetime1">
              <a:rPr lang="en-US" smtClean="0"/>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1799190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A8E221-152A-45F7-AD73-15610DA0D031}" type="datetime1">
              <a:rPr lang="en-US" smtClean="0"/>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4077806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17D00-89A5-49ED-AA89-A9157BFAE77E}" type="datetime1">
              <a:rPr lang="en-US" smtClean="0"/>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4165853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4845D-ACE0-49C8-8C51-EDC0ADF80D34}" type="datetime1">
              <a:rPr lang="en-US" smtClean="0"/>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3755859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74BC50-6A7B-41BD-B8FB-8CC748F8A6FA}" type="datetime1">
              <a:rPr lang="en-US" smtClean="0"/>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1518415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B41E2F-B631-4251-8ACD-107F3FD09DC7}" type="datetime1">
              <a:rPr lang="en-US" smtClean="0"/>
              <a:t>4/29/2024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4241215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23C8F7-2C9E-4B88-A28D-76C29033E132}" type="datetime1">
              <a:rPr lang="en-US" smtClean="0"/>
              <a:t>4/29/2024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3663245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91F7AE-531B-4A17-B6F3-93C30421B5F2}" type="datetime1">
              <a:rPr lang="en-US" smtClean="0"/>
              <a:t>4/29/2024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16802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B26126-BA88-44E0-89BF-A1E4DB9CD6C2}" type="datetime1">
              <a:rPr lang="en-US" smtClean="0"/>
              <a:t>4/29/2024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3566173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BCA4288-AD95-48DF-BD39-28D584AB30B1}" type="datetime1">
              <a:rPr lang="en-US" smtClean="0"/>
              <a:t>4/29/2024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285952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037EC7-04C7-45B6-AA4A-C851CC1355E0}" type="datetime1">
              <a:rPr lang="en-US" smtClean="0"/>
              <a:t>4/29/2024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FD1CA3-9234-4984-AF99-A5EC25CDA61C}" type="slidenum">
              <a:rPr lang="en-US" smtClean="0"/>
              <a:t>‹#›</a:t>
            </a:fld>
            <a:endParaRPr lang="en-US" dirty="0"/>
          </a:p>
        </p:txBody>
      </p:sp>
    </p:spTree>
    <p:extLst>
      <p:ext uri="{BB962C8B-B14F-4D97-AF65-F5344CB8AC3E}">
        <p14:creationId xmlns:p14="http://schemas.microsoft.com/office/powerpoint/2010/main" val="2530207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B08E8-2E1B-4C37-8F33-150FEA9C7987}" type="datetime1">
              <a:rPr lang="en-US" smtClean="0"/>
              <a:t>4/29/2024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D1CA3-9234-4984-AF99-A5EC25CDA61C}" type="slidenum">
              <a:rPr lang="en-US" smtClean="0"/>
              <a:t>‹#›</a:t>
            </a:fld>
            <a:endParaRPr lang="en-US" dirty="0"/>
          </a:p>
        </p:txBody>
      </p:sp>
    </p:spTree>
    <p:extLst>
      <p:ext uri="{BB962C8B-B14F-4D97-AF65-F5344CB8AC3E}">
        <p14:creationId xmlns:p14="http://schemas.microsoft.com/office/powerpoint/2010/main" val="3724166807"/>
      </p:ext>
    </p:extLst>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BD43CBA-AAEC-1F40-9755-38B44FE11169}"/>
              </a:ext>
            </a:extLst>
          </p:cNvPr>
          <p:cNvSpPr/>
          <p:nvPr/>
        </p:nvSpPr>
        <p:spPr>
          <a:xfrm>
            <a:off x="612648" y="218430"/>
            <a:ext cx="8750808" cy="62189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20</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0"/>
          <p:cNvSpPr>
            <a:spLocks noGrp="1"/>
          </p:cNvSpPr>
          <p:nvPr>
            <p:ph type="ctrTitle"/>
          </p:nvPr>
        </p:nvSpPr>
        <p:spPr>
          <a:xfrm>
            <a:off x="362860" y="2273301"/>
            <a:ext cx="9543140" cy="2387600"/>
          </a:xfrm>
        </p:spPr>
        <p:txBody>
          <a:bodyPr>
            <a:normAutofit/>
          </a:bodyPr>
          <a:lstStyle/>
          <a:p>
            <a:pPr algn="ctr"/>
            <a:r>
              <a:rPr lang="en-US" sz="3200" b="1" dirty="0" smtClean="0">
                <a:latin typeface="Arial" panose="020B0604020202020204" pitchFamily="34" charset="0"/>
                <a:cs typeface="Arial" panose="020B0604020202020204" pitchFamily="34" charset="0"/>
              </a:rPr>
              <a:t>Gainesville Police Department</a:t>
            </a:r>
            <a:br>
              <a:rPr lang="en-US" sz="32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Traffic Homicides with Fatalities</a:t>
            </a:r>
            <a:br>
              <a:rPr lang="en-US" sz="32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Five Year Review</a:t>
            </a:r>
            <a:br>
              <a:rPr lang="en-US" sz="32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2019 – 2023</a:t>
            </a:r>
            <a:endParaRPr lang="en-US" sz="7200" b="1" dirty="0">
              <a:latin typeface="Arial" panose="020B0604020202020204" pitchFamily="34" charset="0"/>
              <a:cs typeface="Arial" panose="020B0604020202020204" pitchFamily="34" charset="0"/>
            </a:endParaRPr>
          </a:p>
        </p:txBody>
      </p:sp>
      <p:sp>
        <p:nvSpPr>
          <p:cNvPr id="2" name="TextBox 1"/>
          <p:cNvSpPr txBox="1"/>
          <p:nvPr/>
        </p:nvSpPr>
        <p:spPr>
          <a:xfrm>
            <a:off x="10108438" y="5079876"/>
            <a:ext cx="1623313" cy="923330"/>
          </a:xfrm>
          <a:prstGeom prst="rect">
            <a:avLst/>
          </a:prstGeom>
          <a:noFill/>
        </p:spPr>
        <p:txBody>
          <a:bodyPr wrap="square" rtlCol="0">
            <a:spAutoFit/>
          </a:bodyPr>
          <a:lstStyle/>
          <a:p>
            <a:r>
              <a:rPr lang="en-US" dirty="0" smtClean="0">
                <a:solidFill>
                  <a:schemeClr val="bg1"/>
                </a:solidFill>
              </a:rPr>
              <a:t>Prepared by: Mary Vaught</a:t>
            </a:r>
          </a:p>
          <a:p>
            <a:r>
              <a:rPr lang="en-US" dirty="0" smtClean="0">
                <a:solidFill>
                  <a:schemeClr val="bg1"/>
                </a:solidFill>
              </a:rPr>
              <a:t>Date:  2/28/24</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a:t>
            </a:fld>
            <a:endParaRPr lang="en-US" dirty="0"/>
          </a:p>
        </p:txBody>
      </p:sp>
    </p:spTree>
    <p:extLst>
      <p:ext uri="{BB962C8B-B14F-4D97-AF65-F5344CB8AC3E}">
        <p14:creationId xmlns:p14="http://schemas.microsoft.com/office/powerpoint/2010/main" val="2285897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THI’s by Case Type</a:t>
            </a:r>
            <a:endParaRPr lang="en-US" dirty="0">
              <a:solidFill>
                <a:prstClr val="white"/>
              </a:solidFill>
            </a:endParaRPr>
          </a:p>
        </p:txBody>
      </p:sp>
      <p:sp>
        <p:nvSpPr>
          <p:cNvPr id="6" name="TextBox 5"/>
          <p:cNvSpPr txBox="1"/>
          <p:nvPr/>
        </p:nvSpPr>
        <p:spPr>
          <a:xfrm>
            <a:off x="3164751" y="6257669"/>
            <a:ext cx="6414654" cy="369332"/>
          </a:xfrm>
          <a:prstGeom prst="rect">
            <a:avLst/>
          </a:prstGeom>
          <a:noFill/>
        </p:spPr>
        <p:txBody>
          <a:bodyPr wrap="square" rtlCol="0">
            <a:spAutoFit/>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10</a:t>
            </a:fld>
            <a:endParaRPr lang="en-US" dirty="0"/>
          </a:p>
        </p:txBody>
      </p:sp>
      <p:graphicFrame>
        <p:nvGraphicFramePr>
          <p:cNvPr id="11" name="Chart 10"/>
          <p:cNvGraphicFramePr>
            <a:graphicFrameLocks/>
          </p:cNvGraphicFramePr>
          <p:nvPr>
            <p:extLst>
              <p:ext uri="{D42A27DB-BD31-4B8C-83A1-F6EECF244321}">
                <p14:modId xmlns:p14="http://schemas.microsoft.com/office/powerpoint/2010/main" val="4105745163"/>
              </p:ext>
            </p:extLst>
          </p:nvPr>
        </p:nvGraphicFramePr>
        <p:xfrm>
          <a:off x="256291" y="1097281"/>
          <a:ext cx="9477123" cy="525907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71475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THI’s by Highway</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11</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4290110827"/>
              </p:ext>
            </p:extLst>
          </p:nvPr>
        </p:nvGraphicFramePr>
        <p:xfrm>
          <a:off x="256289" y="1097277"/>
          <a:ext cx="7964166" cy="5367530"/>
        </p:xfrm>
        <a:graphic>
          <a:graphicData uri="http://schemas.openxmlformats.org/drawingml/2006/table">
            <a:tbl>
              <a:tblPr firstRow="1" bandRow="1">
                <a:tableStyleId>{5C22544A-7EE6-4342-B048-85BDC9FD1C3A}</a:tableStyleId>
              </a:tblPr>
              <a:tblGrid>
                <a:gridCol w="2140283">
                  <a:extLst>
                    <a:ext uri="{9D8B030D-6E8A-4147-A177-3AD203B41FA5}">
                      <a16:colId xmlns:a16="http://schemas.microsoft.com/office/drawing/2014/main" val="20000"/>
                    </a:ext>
                  </a:extLst>
                </a:gridCol>
                <a:gridCol w="749957">
                  <a:extLst>
                    <a:ext uri="{9D8B030D-6E8A-4147-A177-3AD203B41FA5}">
                      <a16:colId xmlns:a16="http://schemas.microsoft.com/office/drawing/2014/main" val="20001"/>
                    </a:ext>
                  </a:extLst>
                </a:gridCol>
                <a:gridCol w="968694">
                  <a:extLst>
                    <a:ext uri="{9D8B030D-6E8A-4147-A177-3AD203B41FA5}">
                      <a16:colId xmlns:a16="http://schemas.microsoft.com/office/drawing/2014/main" val="20002"/>
                    </a:ext>
                  </a:extLst>
                </a:gridCol>
                <a:gridCol w="1109312">
                  <a:extLst>
                    <a:ext uri="{9D8B030D-6E8A-4147-A177-3AD203B41FA5}">
                      <a16:colId xmlns:a16="http://schemas.microsoft.com/office/drawing/2014/main" val="20003"/>
                    </a:ext>
                  </a:extLst>
                </a:gridCol>
                <a:gridCol w="984319">
                  <a:extLst>
                    <a:ext uri="{9D8B030D-6E8A-4147-A177-3AD203B41FA5}">
                      <a16:colId xmlns:a16="http://schemas.microsoft.com/office/drawing/2014/main" val="20004"/>
                    </a:ext>
                  </a:extLst>
                </a:gridCol>
                <a:gridCol w="1062439">
                  <a:extLst>
                    <a:ext uri="{9D8B030D-6E8A-4147-A177-3AD203B41FA5}">
                      <a16:colId xmlns:a16="http://schemas.microsoft.com/office/drawing/2014/main" val="20005"/>
                    </a:ext>
                  </a:extLst>
                </a:gridCol>
                <a:gridCol w="949162">
                  <a:extLst>
                    <a:ext uri="{9D8B030D-6E8A-4147-A177-3AD203B41FA5}">
                      <a16:colId xmlns:a16="http://schemas.microsoft.com/office/drawing/2014/main" val="20006"/>
                    </a:ext>
                  </a:extLst>
                </a:gridCol>
              </a:tblGrid>
              <a:tr h="353516">
                <a:tc>
                  <a:txBody>
                    <a:bodyPr/>
                    <a:lstStyle/>
                    <a:p>
                      <a:pPr algn="l" fontAlgn="b"/>
                      <a:r>
                        <a:rPr lang="en-US" sz="1800" b="0" i="0" u="none" strike="noStrike" dirty="0" smtClean="0">
                          <a:solidFill>
                            <a:schemeClr val="tx1"/>
                          </a:solidFill>
                          <a:effectLst/>
                          <a:latin typeface="Calibri" panose="020F0502020204030204" pitchFamily="34" charset="0"/>
                        </a:rPr>
                        <a:t>Highway Name</a:t>
                      </a:r>
                      <a:endParaRPr lang="en-US" sz="18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800" b="0" i="0" u="none" strike="noStrike" dirty="0">
                          <a:solidFill>
                            <a:schemeClr val="tx1"/>
                          </a:solidFill>
                          <a:effectLst/>
                          <a:latin typeface="Calibri" panose="020F0502020204030204" pitchFamily="34" charset="0"/>
                        </a:rPr>
                        <a:t>2019</a:t>
                      </a:r>
                    </a:p>
                  </a:txBody>
                  <a:tcPr marL="9525" marR="9525" marT="9525" marB="0" anchor="b"/>
                </a:tc>
                <a:tc>
                  <a:txBody>
                    <a:bodyPr/>
                    <a:lstStyle/>
                    <a:p>
                      <a:pPr algn="r" fontAlgn="b"/>
                      <a:r>
                        <a:rPr lang="en-US" sz="1800" b="0" i="0" u="none" strike="noStrike">
                          <a:solidFill>
                            <a:schemeClr val="tx1"/>
                          </a:solidFill>
                          <a:effectLst/>
                          <a:latin typeface="Calibri" panose="020F0502020204030204" pitchFamily="34" charset="0"/>
                        </a:rPr>
                        <a:t>2020</a:t>
                      </a:r>
                    </a:p>
                  </a:txBody>
                  <a:tcPr marL="9525" marR="9525" marT="9525" marB="0" anchor="b"/>
                </a:tc>
                <a:tc>
                  <a:txBody>
                    <a:bodyPr/>
                    <a:lstStyle/>
                    <a:p>
                      <a:pPr algn="r" fontAlgn="b"/>
                      <a:r>
                        <a:rPr lang="en-US" sz="1800" b="0" i="0" u="none" strike="noStrike">
                          <a:solidFill>
                            <a:schemeClr val="tx1"/>
                          </a:solidFill>
                          <a:effectLst/>
                          <a:latin typeface="Calibri" panose="020F0502020204030204" pitchFamily="34" charset="0"/>
                        </a:rPr>
                        <a:t>2021</a:t>
                      </a:r>
                    </a:p>
                  </a:txBody>
                  <a:tcPr marL="9525" marR="9525" marT="9525" marB="0" anchor="b"/>
                </a:tc>
                <a:tc>
                  <a:txBody>
                    <a:bodyPr/>
                    <a:lstStyle/>
                    <a:p>
                      <a:pPr algn="r" fontAlgn="b"/>
                      <a:r>
                        <a:rPr lang="en-US" sz="1800" b="0" i="0" u="none" strike="noStrike">
                          <a:solidFill>
                            <a:schemeClr val="tx1"/>
                          </a:solidFill>
                          <a:effectLst/>
                          <a:latin typeface="Calibri" panose="020F0502020204030204" pitchFamily="34" charset="0"/>
                        </a:rPr>
                        <a:t>2022</a:t>
                      </a:r>
                    </a:p>
                  </a:txBody>
                  <a:tcPr marL="9525" marR="9525" marT="9525" marB="0" anchor="b"/>
                </a:tc>
                <a:tc>
                  <a:txBody>
                    <a:bodyPr/>
                    <a:lstStyle/>
                    <a:p>
                      <a:pPr algn="r" fontAlgn="b"/>
                      <a:r>
                        <a:rPr lang="en-US" sz="1800" b="0" i="0" u="none" strike="noStrike" dirty="0">
                          <a:solidFill>
                            <a:schemeClr val="tx1"/>
                          </a:solidFill>
                          <a:effectLst/>
                          <a:latin typeface="Calibri" panose="020F0502020204030204" pitchFamily="34" charset="0"/>
                        </a:rPr>
                        <a:t>2023</a:t>
                      </a:r>
                    </a:p>
                  </a:txBody>
                  <a:tcPr marL="9525" marR="9525" marT="9525" marB="0" anchor="b"/>
                </a:tc>
                <a:tc>
                  <a:txBody>
                    <a:bodyPr/>
                    <a:lstStyle/>
                    <a:p>
                      <a:pPr algn="r" fontAlgn="b"/>
                      <a:r>
                        <a:rPr lang="en-US" sz="1800" b="0" i="0" u="none" strike="noStrike" dirty="0" smtClean="0">
                          <a:solidFill>
                            <a:schemeClr val="tx1"/>
                          </a:solidFill>
                          <a:effectLst/>
                          <a:latin typeface="Calibri" panose="020F0502020204030204" pitchFamily="34" charset="0"/>
                        </a:rPr>
                        <a:t>Totals</a:t>
                      </a:r>
                      <a:endParaRPr lang="en-US" sz="18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9817">
                <a:tc>
                  <a:txBody>
                    <a:bodyPr/>
                    <a:lstStyle/>
                    <a:p>
                      <a:pPr algn="l" fontAlgn="b"/>
                      <a:r>
                        <a:rPr lang="en-US" sz="1600" b="0" i="0" u="none" strike="noStrike" dirty="0" smtClean="0">
                          <a:solidFill>
                            <a:schemeClr val="tx1"/>
                          </a:solidFill>
                          <a:effectLst/>
                          <a:latin typeface="Calibri" panose="020F0502020204030204" pitchFamily="34" charset="0"/>
                        </a:rPr>
                        <a:t>State</a:t>
                      </a:r>
                      <a:r>
                        <a:rPr lang="en-US" sz="1600" b="0" i="0" u="none" strike="noStrike" baseline="0" dirty="0" smtClean="0">
                          <a:solidFill>
                            <a:schemeClr val="tx1"/>
                          </a:solidFill>
                          <a:effectLst/>
                          <a:latin typeface="Calibri" panose="020F0502020204030204" pitchFamily="34" charset="0"/>
                        </a:rPr>
                        <a:t> Route 24</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5</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4</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5</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20</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301897">
                <a:tc>
                  <a:txBody>
                    <a:bodyPr/>
                    <a:lstStyle/>
                    <a:p>
                      <a:pPr algn="l" fontAlgn="b"/>
                      <a:r>
                        <a:rPr lang="en-US" sz="1600" b="0" i="0" u="none" strike="noStrike" dirty="0" smtClean="0">
                          <a:solidFill>
                            <a:schemeClr val="tx1"/>
                          </a:solidFill>
                          <a:effectLst/>
                          <a:latin typeface="Calibri" panose="020F0502020204030204" pitchFamily="34" charset="0"/>
                        </a:rPr>
                        <a:t>State Route 26</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5</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7</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5</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20</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301897">
                <a:tc>
                  <a:txBody>
                    <a:bodyPr/>
                    <a:lstStyle/>
                    <a:p>
                      <a:pPr algn="l" fontAlgn="b"/>
                      <a:r>
                        <a:rPr lang="en-US" sz="1600" b="0" i="0" u="none" strike="noStrike" dirty="0" smtClean="0">
                          <a:solidFill>
                            <a:schemeClr val="tx1"/>
                          </a:solidFill>
                          <a:effectLst/>
                          <a:latin typeface="Calibri" panose="020F0502020204030204" pitchFamily="34" charset="0"/>
                        </a:rPr>
                        <a:t>US 441 SR 25</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8</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302135">
                <a:tc>
                  <a:txBody>
                    <a:bodyPr/>
                    <a:lstStyle/>
                    <a:p>
                      <a:pPr algn="l" fontAlgn="b"/>
                      <a:r>
                        <a:rPr lang="en-US" sz="1600" b="0" i="0" u="none" strike="noStrike" dirty="0" smtClean="0">
                          <a:solidFill>
                            <a:schemeClr val="tx1"/>
                          </a:solidFill>
                          <a:effectLst/>
                          <a:latin typeface="Calibri" panose="020F0502020204030204" pitchFamily="34" charset="0"/>
                        </a:rPr>
                        <a:t>State Route 121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8</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319399">
                <a:tc>
                  <a:txBody>
                    <a:bodyPr/>
                    <a:lstStyle/>
                    <a:p>
                      <a:pPr algn="l" fontAlgn="b"/>
                      <a:r>
                        <a:rPr lang="en-US" sz="1600" b="0" i="0" u="none" strike="noStrike" dirty="0" smtClean="0">
                          <a:solidFill>
                            <a:schemeClr val="tx1"/>
                          </a:solidFill>
                          <a:effectLst/>
                          <a:latin typeface="Calibri" panose="020F0502020204030204" pitchFamily="34" charset="0"/>
                        </a:rPr>
                        <a:t>State Route 329</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6</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301897">
                <a:tc>
                  <a:txBody>
                    <a:bodyPr/>
                    <a:lstStyle/>
                    <a:p>
                      <a:pPr algn="l" fontAlgn="b"/>
                      <a:r>
                        <a:rPr lang="en-US" sz="1600" b="0" i="0" u="none" strike="noStrike" dirty="0" smtClean="0">
                          <a:solidFill>
                            <a:schemeClr val="tx1"/>
                          </a:solidFill>
                          <a:effectLst/>
                          <a:latin typeface="Calibri" panose="020F0502020204030204" pitchFamily="34" charset="0"/>
                        </a:rPr>
                        <a:t>State</a:t>
                      </a:r>
                      <a:r>
                        <a:rPr lang="en-US" sz="1600" b="0" i="0" u="none" strike="noStrike" baseline="0" dirty="0" smtClean="0">
                          <a:solidFill>
                            <a:schemeClr val="tx1"/>
                          </a:solidFill>
                          <a:effectLst/>
                          <a:latin typeface="Calibri" panose="020F0502020204030204" pitchFamily="34" charset="0"/>
                        </a:rPr>
                        <a:t> Route 222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5</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301897">
                <a:tc>
                  <a:txBody>
                    <a:bodyPr/>
                    <a:lstStyle/>
                    <a:p>
                      <a:pPr algn="l" fontAlgn="b"/>
                      <a:r>
                        <a:rPr lang="en-US" sz="1600" b="0" i="0" u="none" strike="noStrike" dirty="0" smtClean="0">
                          <a:solidFill>
                            <a:schemeClr val="tx1"/>
                          </a:solidFill>
                          <a:effectLst/>
                          <a:latin typeface="Calibri" panose="020F0502020204030204" pitchFamily="34" charset="0"/>
                        </a:rPr>
                        <a:t>State Route 20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4</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301897">
                <a:tc>
                  <a:txBody>
                    <a:bodyPr/>
                    <a:lstStyle/>
                    <a:p>
                      <a:pPr algn="l" fontAlgn="b"/>
                      <a:r>
                        <a:rPr lang="en-US" sz="1600" b="0" i="0" u="none" strike="noStrike" dirty="0" smtClean="0">
                          <a:solidFill>
                            <a:schemeClr val="tx1"/>
                          </a:solidFill>
                          <a:effectLst/>
                          <a:latin typeface="Calibri" panose="020F0502020204030204" pitchFamily="34" charset="0"/>
                        </a:rPr>
                        <a:t>County Road 120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8"/>
                  </a:ext>
                </a:extLst>
              </a:tr>
              <a:tr h="301897">
                <a:tc>
                  <a:txBody>
                    <a:bodyPr/>
                    <a:lstStyle/>
                    <a:p>
                      <a:pPr algn="l" fontAlgn="b"/>
                      <a:r>
                        <a:rPr lang="en-US" sz="1600" b="0" i="0" u="none" strike="noStrike" dirty="0" smtClean="0">
                          <a:solidFill>
                            <a:schemeClr val="tx1"/>
                          </a:solidFill>
                          <a:effectLst/>
                          <a:latin typeface="Calibri" panose="020F0502020204030204" pitchFamily="34" charset="0"/>
                        </a:rPr>
                        <a:t>County Road 30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319399">
                <a:tc>
                  <a:txBody>
                    <a:bodyPr/>
                    <a:lstStyle/>
                    <a:p>
                      <a:pPr algn="l" fontAlgn="b"/>
                      <a:r>
                        <a:rPr lang="en-US" sz="1600" b="0" i="0" u="none" strike="noStrike" dirty="0" smtClean="0">
                          <a:solidFill>
                            <a:schemeClr val="tx1"/>
                          </a:solidFill>
                          <a:effectLst/>
                          <a:latin typeface="Calibri" panose="020F0502020204030204" pitchFamily="34" charset="0"/>
                        </a:rPr>
                        <a:t>County Road 232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310766">
                <a:tc>
                  <a:txBody>
                    <a:bodyPr/>
                    <a:lstStyle/>
                    <a:p>
                      <a:pPr algn="l" fontAlgn="b"/>
                      <a:r>
                        <a:rPr lang="en-US" sz="1600" b="0" i="0" u="none" strike="noStrike" dirty="0" smtClean="0">
                          <a:solidFill>
                            <a:schemeClr val="tx1"/>
                          </a:solidFill>
                          <a:effectLst/>
                          <a:latin typeface="Calibri" panose="020F0502020204030204" pitchFamily="34" charset="0"/>
                        </a:rPr>
                        <a:t>State</a:t>
                      </a:r>
                      <a:r>
                        <a:rPr lang="en-US" sz="1600" b="0" i="0" u="none" strike="noStrike" baseline="0" dirty="0" smtClean="0">
                          <a:solidFill>
                            <a:schemeClr val="tx1"/>
                          </a:solidFill>
                          <a:effectLst/>
                          <a:latin typeface="Calibri" panose="020F0502020204030204" pitchFamily="34" charset="0"/>
                        </a:rPr>
                        <a:t> Route 331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336665">
                <a:tc>
                  <a:txBody>
                    <a:bodyPr/>
                    <a:lstStyle/>
                    <a:p>
                      <a:pPr algn="l" fontAlgn="b"/>
                      <a:r>
                        <a:rPr lang="en-US" sz="1600" b="0" i="0" u="none" strike="noStrike" dirty="0" smtClean="0">
                          <a:solidFill>
                            <a:schemeClr val="tx1"/>
                          </a:solidFill>
                          <a:effectLst/>
                          <a:latin typeface="Calibri" panose="020F0502020204030204" pitchFamily="34" charset="0"/>
                        </a:rPr>
                        <a:t>County Road 172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336665">
                <a:tc>
                  <a:txBody>
                    <a:bodyPr/>
                    <a:lstStyle/>
                    <a:p>
                      <a:pPr algn="l" fontAlgn="b"/>
                      <a:r>
                        <a:rPr lang="en-US" sz="1600" b="0" i="0" u="none" strike="noStrike" dirty="0" smtClean="0">
                          <a:solidFill>
                            <a:schemeClr val="tx1"/>
                          </a:solidFill>
                          <a:effectLst/>
                          <a:latin typeface="Calibri" panose="020F0502020204030204" pitchFamily="34" charset="0"/>
                        </a:rPr>
                        <a:t>County Road 2053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3"/>
                  </a:ext>
                </a:extLst>
              </a:tr>
              <a:tr h="302135">
                <a:tc>
                  <a:txBody>
                    <a:bodyPr/>
                    <a:lstStyle/>
                    <a:p>
                      <a:pPr algn="l" fontAlgn="b"/>
                      <a:r>
                        <a:rPr lang="en-US" sz="1600" b="0" i="0" u="none" strike="noStrike" dirty="0" smtClean="0">
                          <a:solidFill>
                            <a:schemeClr val="tx1"/>
                          </a:solidFill>
                          <a:effectLst/>
                          <a:latin typeface="Calibri" panose="020F0502020204030204" pitchFamily="34" charset="0"/>
                        </a:rPr>
                        <a:t>State</a:t>
                      </a:r>
                      <a:r>
                        <a:rPr lang="en-US" sz="1600" b="0" i="0" u="none" strike="noStrike" baseline="0" dirty="0" smtClean="0">
                          <a:solidFill>
                            <a:schemeClr val="tx1"/>
                          </a:solidFill>
                          <a:effectLst/>
                          <a:latin typeface="Calibri" panose="020F0502020204030204" pitchFamily="34" charset="0"/>
                        </a:rPr>
                        <a:t> Route 120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0</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4"/>
                  </a:ext>
                </a:extLst>
              </a:tr>
              <a:tr h="302135">
                <a:tc>
                  <a:txBody>
                    <a:bodyPr/>
                    <a:lstStyle/>
                    <a:p>
                      <a:pPr algn="l" fontAlgn="b"/>
                      <a:r>
                        <a:rPr lang="en-US" sz="1600" b="0" i="0" u="none" strike="noStrike" dirty="0" smtClean="0">
                          <a:solidFill>
                            <a:schemeClr val="tx1"/>
                          </a:solidFill>
                          <a:effectLst/>
                          <a:latin typeface="Calibri" panose="020F0502020204030204" pitchFamily="34" charset="0"/>
                        </a:rPr>
                        <a:t>N/A</a:t>
                      </a:r>
                      <a:r>
                        <a:rPr lang="en-US" sz="1600" b="0" i="0" u="none" strike="noStrike" baseline="0" dirty="0" smtClean="0">
                          <a:solidFill>
                            <a:schemeClr val="tx1"/>
                          </a:solidFill>
                          <a:effectLst/>
                          <a:latin typeface="Calibri" panose="020F0502020204030204" pitchFamily="34" charset="0"/>
                        </a:rPr>
                        <a:t> (Other roadways)</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3</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11</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5"/>
                  </a:ext>
                </a:extLst>
              </a:tr>
              <a:tr h="353516">
                <a:tc>
                  <a:txBody>
                    <a:bodyPr/>
                    <a:lstStyle/>
                    <a:p>
                      <a:pPr algn="l" fontAlgn="b"/>
                      <a:r>
                        <a:rPr lang="en-US" sz="1600" b="1" i="0" u="none" strike="noStrike" dirty="0">
                          <a:solidFill>
                            <a:schemeClr val="tx1"/>
                          </a:solidFill>
                          <a:effectLst/>
                          <a:latin typeface="Calibri" panose="020F0502020204030204" pitchFamily="34" charset="0"/>
                        </a:rPr>
                        <a:t>Totals</a:t>
                      </a:r>
                    </a:p>
                  </a:txBody>
                  <a:tcPr marL="9525" marR="9525" marT="9525" marB="0" anchor="b"/>
                </a:tc>
                <a:tc>
                  <a:txBody>
                    <a:bodyPr/>
                    <a:lstStyle/>
                    <a:p>
                      <a:pPr algn="r" fontAlgn="b"/>
                      <a:r>
                        <a:rPr lang="en-US" sz="1600" b="1" i="0" u="none" strike="noStrike">
                          <a:solidFill>
                            <a:schemeClr val="tx1"/>
                          </a:solidFill>
                          <a:effectLst/>
                          <a:latin typeface="Calibri" panose="020F0502020204030204" pitchFamily="34" charset="0"/>
                        </a:rPr>
                        <a:t>16</a:t>
                      </a:r>
                    </a:p>
                  </a:txBody>
                  <a:tcPr marL="9525" marR="9525" marT="9525" marB="0" anchor="b"/>
                </a:tc>
                <a:tc>
                  <a:txBody>
                    <a:bodyPr/>
                    <a:lstStyle/>
                    <a:p>
                      <a:pPr algn="r" fontAlgn="b"/>
                      <a:r>
                        <a:rPr lang="en-US" sz="1600" b="1" i="0" u="none" strike="noStrike">
                          <a:solidFill>
                            <a:schemeClr val="tx1"/>
                          </a:solidFill>
                          <a:effectLst/>
                          <a:latin typeface="Calibri" panose="020F0502020204030204" pitchFamily="34" charset="0"/>
                        </a:rPr>
                        <a:t>16</a:t>
                      </a:r>
                    </a:p>
                  </a:txBody>
                  <a:tcPr marL="9525" marR="9525" marT="9525" marB="0" anchor="b"/>
                </a:tc>
                <a:tc>
                  <a:txBody>
                    <a:bodyPr/>
                    <a:lstStyle/>
                    <a:p>
                      <a:pPr algn="r" fontAlgn="b"/>
                      <a:r>
                        <a:rPr lang="en-US" sz="1600" b="1" i="0" u="none" strike="noStrike">
                          <a:solidFill>
                            <a:schemeClr val="tx1"/>
                          </a:solidFill>
                          <a:effectLst/>
                          <a:latin typeface="Calibri" panose="020F0502020204030204" pitchFamily="34" charset="0"/>
                        </a:rPr>
                        <a:t>22</a:t>
                      </a:r>
                    </a:p>
                  </a:txBody>
                  <a:tcPr marL="9525" marR="9525" marT="9525" marB="0" anchor="b"/>
                </a:tc>
                <a:tc>
                  <a:txBody>
                    <a:bodyPr/>
                    <a:lstStyle/>
                    <a:p>
                      <a:pPr algn="r" fontAlgn="b"/>
                      <a:r>
                        <a:rPr lang="en-US" sz="1600" b="1" i="0" u="none" strike="noStrike">
                          <a:solidFill>
                            <a:schemeClr val="tx1"/>
                          </a:solidFill>
                          <a:effectLst/>
                          <a:latin typeface="Calibri" panose="020F0502020204030204" pitchFamily="34" charset="0"/>
                        </a:rPr>
                        <a:t>24</a:t>
                      </a:r>
                    </a:p>
                  </a:txBody>
                  <a:tcPr marL="9525" marR="9525" marT="9525" marB="0" anchor="b"/>
                </a:tc>
                <a:tc>
                  <a:txBody>
                    <a:bodyPr/>
                    <a:lstStyle/>
                    <a:p>
                      <a:pPr algn="r" fontAlgn="b"/>
                      <a:r>
                        <a:rPr lang="en-US" sz="1600" b="1" i="0" u="none" strike="noStrike" dirty="0">
                          <a:solidFill>
                            <a:schemeClr val="tx1"/>
                          </a:solidFill>
                          <a:effectLst/>
                          <a:latin typeface="Calibri" panose="020F0502020204030204" pitchFamily="34" charset="0"/>
                        </a:rPr>
                        <a:t>20</a:t>
                      </a:r>
                    </a:p>
                  </a:txBody>
                  <a:tcPr marL="9525" marR="9525" marT="9525" marB="0" anchor="b"/>
                </a:tc>
                <a:tc>
                  <a:txBody>
                    <a:bodyPr/>
                    <a:lstStyle/>
                    <a:p>
                      <a:pPr algn="r" fontAlgn="b"/>
                      <a:r>
                        <a:rPr lang="en-US" sz="1600" b="0" i="0" u="none" strike="noStrike" dirty="0" smtClean="0">
                          <a:solidFill>
                            <a:schemeClr val="tx1"/>
                          </a:solidFill>
                          <a:effectLst/>
                          <a:latin typeface="Calibri" panose="020F0502020204030204" pitchFamily="34" charset="0"/>
                        </a:rPr>
                        <a:t>97</a:t>
                      </a:r>
                      <a:endParaRPr lang="en-US" sz="16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6"/>
                  </a:ext>
                </a:extLst>
              </a:tr>
            </a:tbl>
          </a:graphicData>
        </a:graphic>
      </p:graphicFrame>
      <p:sp>
        <p:nvSpPr>
          <p:cNvPr id="11" name="TextBox 10"/>
          <p:cNvSpPr txBox="1"/>
          <p:nvPr/>
        </p:nvSpPr>
        <p:spPr>
          <a:xfrm>
            <a:off x="8379955" y="1336578"/>
            <a:ext cx="1366544" cy="2062103"/>
          </a:xfrm>
          <a:prstGeom prst="rect">
            <a:avLst/>
          </a:prstGeom>
          <a:noFill/>
        </p:spPr>
        <p:txBody>
          <a:bodyPr wrap="square" rtlCol="0">
            <a:spAutoFit/>
          </a:bodyPr>
          <a:lstStyle/>
          <a:p>
            <a:r>
              <a:rPr lang="en-US" sz="1600" dirty="0" smtClean="0"/>
              <a:t>41% of THI deaths have occurred on State Route 24 and State Route 26 over the past five years.</a:t>
            </a:r>
          </a:p>
        </p:txBody>
      </p:sp>
      <p:sp>
        <p:nvSpPr>
          <p:cNvPr id="12" name="Oval 11"/>
          <p:cNvSpPr/>
          <p:nvPr/>
        </p:nvSpPr>
        <p:spPr>
          <a:xfrm>
            <a:off x="7772399" y="1453896"/>
            <a:ext cx="556639" cy="667512"/>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814669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Top Highways – SR 24</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12</a:t>
            </a:fld>
            <a:endParaRPr lang="en-US" dirty="0"/>
          </a:p>
        </p:txBody>
      </p:sp>
      <p:pic>
        <p:nvPicPr>
          <p:cNvPr id="11" name="Picture 10"/>
          <p:cNvPicPr>
            <a:picLocks noChangeAspect="1"/>
          </p:cNvPicPr>
          <p:nvPr/>
        </p:nvPicPr>
        <p:blipFill>
          <a:blip r:embed="rId4"/>
          <a:stretch>
            <a:fillRect/>
          </a:stretch>
        </p:blipFill>
        <p:spPr>
          <a:xfrm>
            <a:off x="256291" y="1098522"/>
            <a:ext cx="9344910" cy="4039164"/>
          </a:xfrm>
          <a:prstGeom prst="rect">
            <a:avLst/>
          </a:prstGeom>
        </p:spPr>
      </p:pic>
      <p:sp>
        <p:nvSpPr>
          <p:cNvPr id="12" name="TextBox 11"/>
          <p:cNvSpPr txBox="1"/>
          <p:nvPr/>
        </p:nvSpPr>
        <p:spPr>
          <a:xfrm>
            <a:off x="256291" y="5300765"/>
            <a:ext cx="9462657" cy="1200329"/>
          </a:xfrm>
          <a:prstGeom prst="rect">
            <a:avLst/>
          </a:prstGeom>
          <a:noFill/>
        </p:spPr>
        <p:txBody>
          <a:bodyPr wrap="square" rtlCol="0">
            <a:spAutoFit/>
          </a:bodyPr>
          <a:lstStyle/>
          <a:p>
            <a:r>
              <a:rPr lang="en-US" dirty="0" smtClean="0"/>
              <a:t>There are two roadways that have the same number of accidents for the past five years. The first is State Route 24 which includes Archer Rd and Waldo Rd. Twenty THI’s occurred on this highway which is 21% out of the 97 total accidents. The most in one location was at 3900 NE Waldo Rd which occurred in 2019 and none since.</a:t>
            </a:r>
          </a:p>
        </p:txBody>
      </p:sp>
    </p:spTree>
    <p:extLst>
      <p:ext uri="{BB962C8B-B14F-4D97-AF65-F5344CB8AC3E}">
        <p14:creationId xmlns:p14="http://schemas.microsoft.com/office/powerpoint/2010/main" val="3155994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Top Highways – SR 26</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13</a:t>
            </a:fld>
            <a:endParaRPr lang="en-US" dirty="0"/>
          </a:p>
        </p:txBody>
      </p:sp>
      <p:sp>
        <p:nvSpPr>
          <p:cNvPr id="12" name="TextBox 11"/>
          <p:cNvSpPr txBox="1"/>
          <p:nvPr/>
        </p:nvSpPr>
        <p:spPr>
          <a:xfrm>
            <a:off x="244671" y="5667771"/>
            <a:ext cx="9462657" cy="1200329"/>
          </a:xfrm>
          <a:prstGeom prst="rect">
            <a:avLst/>
          </a:prstGeom>
          <a:noFill/>
        </p:spPr>
        <p:txBody>
          <a:bodyPr wrap="square" rtlCol="0">
            <a:spAutoFit/>
          </a:bodyPr>
          <a:lstStyle/>
          <a:p>
            <a:r>
              <a:rPr lang="en-US" dirty="0" smtClean="0"/>
              <a:t>The second is State Route 26 which includes East and West University Avenue along with W Newberry Rd. Twenty THI’s occurred on this highway which is 21% out of the 97 total accidents. There is no location that had more than one during these years and only one incident reported in 2023.</a:t>
            </a:r>
          </a:p>
        </p:txBody>
      </p:sp>
      <p:grpSp>
        <p:nvGrpSpPr>
          <p:cNvPr id="7" name="Group 6"/>
          <p:cNvGrpSpPr/>
          <p:nvPr/>
        </p:nvGrpSpPr>
        <p:grpSpPr>
          <a:xfrm>
            <a:off x="332512" y="984069"/>
            <a:ext cx="9286976" cy="4537078"/>
            <a:chOff x="256290" y="1389681"/>
            <a:chExt cx="8916644" cy="4669879"/>
          </a:xfrm>
        </p:grpSpPr>
        <p:pic>
          <p:nvPicPr>
            <p:cNvPr id="5" name="Picture 4"/>
            <p:cNvPicPr>
              <a:picLocks noChangeAspect="1"/>
            </p:cNvPicPr>
            <p:nvPr/>
          </p:nvPicPr>
          <p:blipFill>
            <a:blip r:embed="rId4"/>
            <a:stretch>
              <a:fillRect/>
            </a:stretch>
          </p:blipFill>
          <p:spPr>
            <a:xfrm>
              <a:off x="256290" y="1389681"/>
              <a:ext cx="8878539" cy="238158"/>
            </a:xfrm>
            <a:prstGeom prst="rect">
              <a:avLst/>
            </a:prstGeom>
          </p:spPr>
        </p:pic>
        <p:pic>
          <p:nvPicPr>
            <p:cNvPr id="6" name="Picture 5"/>
            <p:cNvPicPr>
              <a:picLocks noChangeAspect="1"/>
            </p:cNvPicPr>
            <p:nvPr/>
          </p:nvPicPr>
          <p:blipFill>
            <a:blip r:embed="rId5"/>
            <a:stretch>
              <a:fillRect/>
            </a:stretch>
          </p:blipFill>
          <p:spPr>
            <a:xfrm>
              <a:off x="256290" y="1627839"/>
              <a:ext cx="8916644" cy="4431721"/>
            </a:xfrm>
            <a:prstGeom prst="rect">
              <a:avLst/>
            </a:prstGeom>
          </p:spPr>
        </p:pic>
      </p:grpSp>
    </p:spTree>
    <p:extLst>
      <p:ext uri="{BB962C8B-B14F-4D97-AF65-F5344CB8AC3E}">
        <p14:creationId xmlns:p14="http://schemas.microsoft.com/office/powerpoint/2010/main" val="991009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707886"/>
          </a:xfrm>
          <a:prstGeom prst="rect">
            <a:avLst/>
          </a:prstGeom>
          <a:solidFill>
            <a:schemeClr val="tx1">
              <a:alpha val="73000"/>
            </a:schemeClr>
          </a:solidFill>
        </p:spPr>
        <p:txBody>
          <a:bodyPr wrap="square" lIns="91440" tIns="45720" rIns="91440" bIns="45720" rtlCol="0" anchor="t">
            <a:spAutoFit/>
          </a:bodyPr>
          <a:lstStyle/>
          <a:p>
            <a:pPr>
              <a:defRPr/>
            </a:pPr>
            <a:r>
              <a:rPr lang="en-US" sz="4000" dirty="0" smtClean="0">
                <a:solidFill>
                  <a:prstClr val="white"/>
                </a:solidFill>
              </a:rPr>
              <a:t>2019-2023:  Top Highways – 13</a:t>
            </a:r>
            <a:r>
              <a:rPr lang="en-US" sz="4000" baseline="30000" dirty="0" smtClean="0">
                <a:solidFill>
                  <a:prstClr val="white"/>
                </a:solidFill>
              </a:rPr>
              <a:t>th</a:t>
            </a:r>
            <a:r>
              <a:rPr lang="en-US" sz="4000" dirty="0" smtClean="0">
                <a:solidFill>
                  <a:prstClr val="white"/>
                </a:solidFill>
              </a:rPr>
              <a:t> St/34</a:t>
            </a:r>
            <a:r>
              <a:rPr lang="en-US" sz="4000" baseline="30000" dirty="0" smtClean="0">
                <a:solidFill>
                  <a:prstClr val="white"/>
                </a:solidFill>
              </a:rPr>
              <a:t>th</a:t>
            </a:r>
            <a:r>
              <a:rPr lang="en-US" sz="4000" dirty="0" smtClean="0">
                <a:solidFill>
                  <a:prstClr val="white"/>
                </a:solidFill>
              </a:rPr>
              <a:t> St</a:t>
            </a:r>
            <a:endParaRPr lang="en-US" sz="4000" dirty="0">
              <a:solidFill>
                <a:prstClr val="white"/>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14</a:t>
            </a:fld>
            <a:endParaRPr lang="en-US" dirty="0"/>
          </a:p>
        </p:txBody>
      </p:sp>
      <p:sp>
        <p:nvSpPr>
          <p:cNvPr id="12" name="TextBox 11"/>
          <p:cNvSpPr txBox="1"/>
          <p:nvPr/>
        </p:nvSpPr>
        <p:spPr>
          <a:xfrm>
            <a:off x="256291" y="5828104"/>
            <a:ext cx="9323510" cy="923330"/>
          </a:xfrm>
          <a:prstGeom prst="rect">
            <a:avLst/>
          </a:prstGeom>
          <a:noFill/>
        </p:spPr>
        <p:txBody>
          <a:bodyPr wrap="square" rtlCol="0">
            <a:spAutoFit/>
          </a:bodyPr>
          <a:lstStyle/>
          <a:p>
            <a:r>
              <a:rPr lang="en-US" dirty="0" smtClean="0"/>
              <a:t>The third/fourth highways will be 13</a:t>
            </a:r>
            <a:r>
              <a:rPr lang="en-US" baseline="30000" dirty="0" smtClean="0"/>
              <a:t>th</a:t>
            </a:r>
            <a:r>
              <a:rPr lang="en-US" dirty="0" smtClean="0"/>
              <a:t> St (US 441/State Route 25) and 34</a:t>
            </a:r>
            <a:r>
              <a:rPr lang="en-US" baseline="30000" dirty="0" smtClean="0"/>
              <a:t>th</a:t>
            </a:r>
            <a:r>
              <a:rPr lang="en-US" dirty="0" smtClean="0"/>
              <a:t> St (State Route 121).</a:t>
            </a:r>
          </a:p>
          <a:p>
            <a:r>
              <a:rPr lang="en-US" dirty="0" smtClean="0"/>
              <a:t>Both of these highways have increased from a low of zero to a high of three in 2023 on each roadway. </a:t>
            </a:r>
          </a:p>
        </p:txBody>
      </p:sp>
      <p:grpSp>
        <p:nvGrpSpPr>
          <p:cNvPr id="13" name="Group 12"/>
          <p:cNvGrpSpPr/>
          <p:nvPr/>
        </p:nvGrpSpPr>
        <p:grpSpPr>
          <a:xfrm>
            <a:off x="332512" y="965780"/>
            <a:ext cx="9247288" cy="4525006"/>
            <a:chOff x="332512" y="965780"/>
            <a:chExt cx="9247288" cy="4525006"/>
          </a:xfrm>
        </p:grpSpPr>
        <p:pic>
          <p:nvPicPr>
            <p:cNvPr id="5" name="Picture 4"/>
            <p:cNvPicPr>
              <a:picLocks noChangeAspect="1"/>
            </p:cNvPicPr>
            <p:nvPr/>
          </p:nvPicPr>
          <p:blipFill>
            <a:blip r:embed="rId4"/>
            <a:stretch>
              <a:fillRect/>
            </a:stretch>
          </p:blipFill>
          <p:spPr>
            <a:xfrm>
              <a:off x="332512" y="965780"/>
              <a:ext cx="9247288" cy="238158"/>
            </a:xfrm>
            <a:prstGeom prst="rect">
              <a:avLst/>
            </a:prstGeom>
          </p:spPr>
        </p:pic>
        <p:pic>
          <p:nvPicPr>
            <p:cNvPr id="11" name="Picture 10"/>
            <p:cNvPicPr>
              <a:picLocks noChangeAspect="1"/>
            </p:cNvPicPr>
            <p:nvPr/>
          </p:nvPicPr>
          <p:blipFill>
            <a:blip r:embed="rId5"/>
            <a:stretch>
              <a:fillRect/>
            </a:stretch>
          </p:blipFill>
          <p:spPr>
            <a:xfrm>
              <a:off x="332512" y="1203938"/>
              <a:ext cx="9247288" cy="4286848"/>
            </a:xfrm>
            <a:prstGeom prst="rect">
              <a:avLst/>
            </a:prstGeom>
          </p:spPr>
        </p:pic>
      </p:grpSp>
    </p:spTree>
    <p:extLst>
      <p:ext uri="{BB962C8B-B14F-4D97-AF65-F5344CB8AC3E}">
        <p14:creationId xmlns:p14="http://schemas.microsoft.com/office/powerpoint/2010/main" val="3426927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THI’s by Victim’s Age</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15</a:t>
            </a:fld>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1828031128"/>
              </p:ext>
            </p:extLst>
          </p:nvPr>
        </p:nvGraphicFramePr>
        <p:xfrm>
          <a:off x="256290" y="1336398"/>
          <a:ext cx="9462657" cy="3103049"/>
        </p:xfrm>
        <a:graphic>
          <a:graphicData uri="http://schemas.openxmlformats.org/drawingml/2006/table">
            <a:tbl>
              <a:tblPr>
                <a:tableStyleId>{BC89EF96-8CEA-46FF-86C4-4CE0E7609802}</a:tableStyleId>
              </a:tblPr>
              <a:tblGrid>
                <a:gridCol w="1820066">
                  <a:extLst>
                    <a:ext uri="{9D8B030D-6E8A-4147-A177-3AD203B41FA5}">
                      <a16:colId xmlns:a16="http://schemas.microsoft.com/office/drawing/2014/main" val="20000"/>
                    </a:ext>
                  </a:extLst>
                </a:gridCol>
                <a:gridCol w="834197">
                  <a:extLst>
                    <a:ext uri="{9D8B030D-6E8A-4147-A177-3AD203B41FA5}">
                      <a16:colId xmlns:a16="http://schemas.microsoft.com/office/drawing/2014/main" val="20001"/>
                    </a:ext>
                  </a:extLst>
                </a:gridCol>
                <a:gridCol w="834197">
                  <a:extLst>
                    <a:ext uri="{9D8B030D-6E8A-4147-A177-3AD203B41FA5}">
                      <a16:colId xmlns:a16="http://schemas.microsoft.com/office/drawing/2014/main" val="20002"/>
                    </a:ext>
                  </a:extLst>
                </a:gridCol>
                <a:gridCol w="834197">
                  <a:extLst>
                    <a:ext uri="{9D8B030D-6E8A-4147-A177-3AD203B41FA5}">
                      <a16:colId xmlns:a16="http://schemas.microsoft.com/office/drawing/2014/main" val="20003"/>
                    </a:ext>
                  </a:extLst>
                </a:gridCol>
                <a:gridCol w="834197">
                  <a:extLst>
                    <a:ext uri="{9D8B030D-6E8A-4147-A177-3AD203B41FA5}">
                      <a16:colId xmlns:a16="http://schemas.microsoft.com/office/drawing/2014/main" val="20004"/>
                    </a:ext>
                  </a:extLst>
                </a:gridCol>
                <a:gridCol w="834197">
                  <a:extLst>
                    <a:ext uri="{9D8B030D-6E8A-4147-A177-3AD203B41FA5}">
                      <a16:colId xmlns:a16="http://schemas.microsoft.com/office/drawing/2014/main" val="20005"/>
                    </a:ext>
                  </a:extLst>
                </a:gridCol>
                <a:gridCol w="834197">
                  <a:extLst>
                    <a:ext uri="{9D8B030D-6E8A-4147-A177-3AD203B41FA5}">
                      <a16:colId xmlns:a16="http://schemas.microsoft.com/office/drawing/2014/main" val="20006"/>
                    </a:ext>
                  </a:extLst>
                </a:gridCol>
                <a:gridCol w="834197">
                  <a:extLst>
                    <a:ext uri="{9D8B030D-6E8A-4147-A177-3AD203B41FA5}">
                      <a16:colId xmlns:a16="http://schemas.microsoft.com/office/drawing/2014/main" val="20007"/>
                    </a:ext>
                  </a:extLst>
                </a:gridCol>
                <a:gridCol w="901606">
                  <a:extLst>
                    <a:ext uri="{9D8B030D-6E8A-4147-A177-3AD203B41FA5}">
                      <a16:colId xmlns:a16="http://schemas.microsoft.com/office/drawing/2014/main" val="20008"/>
                    </a:ext>
                  </a:extLst>
                </a:gridCol>
                <a:gridCol w="901606">
                  <a:extLst>
                    <a:ext uri="{9D8B030D-6E8A-4147-A177-3AD203B41FA5}">
                      <a16:colId xmlns:a16="http://schemas.microsoft.com/office/drawing/2014/main" val="20009"/>
                    </a:ext>
                  </a:extLst>
                </a:gridCol>
              </a:tblGrid>
              <a:tr h="459209">
                <a:tc>
                  <a:txBody>
                    <a:bodyPr/>
                    <a:lstStyle/>
                    <a:p>
                      <a:pPr algn="l" fontAlgn="b"/>
                      <a:r>
                        <a:rPr lang="en-US" sz="1600" b="1" u="none" strike="noStrike" dirty="0">
                          <a:solidFill>
                            <a:schemeClr val="tx1"/>
                          </a:solidFill>
                          <a:effectLst/>
                          <a:latin typeface="+mn-lt"/>
                          <a:cs typeface="Arial" panose="020B0604020202020204" pitchFamily="34" charset="0"/>
                        </a:rPr>
                        <a:t>Age of </a:t>
                      </a:r>
                      <a:r>
                        <a:rPr lang="en-US" sz="1600" b="1" u="none" strike="noStrike" dirty="0" smtClean="0">
                          <a:solidFill>
                            <a:schemeClr val="tx1"/>
                          </a:solidFill>
                          <a:effectLst/>
                          <a:latin typeface="+mn-lt"/>
                          <a:cs typeface="Arial" panose="020B0604020202020204" pitchFamily="34" charset="0"/>
                        </a:rPr>
                        <a:t>Victims</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0-10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11-20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21-30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31-40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41-50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51-60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61-70</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u="none" strike="noStrike" dirty="0">
                          <a:solidFill>
                            <a:schemeClr val="tx1"/>
                          </a:solidFill>
                          <a:effectLst/>
                          <a:latin typeface="+mn-lt"/>
                          <a:cs typeface="Arial" panose="020B0604020202020204" pitchFamily="34" charset="0"/>
                        </a:rPr>
                        <a:t>71-Over</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tc>
                  <a:txBody>
                    <a:bodyPr/>
                    <a:lstStyle/>
                    <a:p>
                      <a:pPr algn="ctr" fontAlgn="b"/>
                      <a:r>
                        <a:rPr lang="en-US" sz="1600" b="1" i="0" u="none" strike="noStrike" dirty="0" smtClean="0">
                          <a:solidFill>
                            <a:schemeClr val="tx1"/>
                          </a:solidFill>
                          <a:effectLst/>
                          <a:latin typeface="+mn-lt"/>
                          <a:cs typeface="Arial" panose="020B0604020202020204" pitchFamily="34" charset="0"/>
                        </a:rPr>
                        <a:t>Total</a:t>
                      </a:r>
                      <a:endParaRPr lang="en-US" sz="1600" b="1" i="0" u="none" strike="noStrike" dirty="0">
                        <a:solidFill>
                          <a:schemeClr val="tx1"/>
                        </a:solidFill>
                        <a:effectLst/>
                        <a:latin typeface="+mn-lt"/>
                        <a:cs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440640">
                <a:tc>
                  <a:txBody>
                    <a:bodyPr/>
                    <a:lstStyle/>
                    <a:p>
                      <a:pPr algn="l" fontAlgn="b"/>
                      <a:r>
                        <a:rPr lang="en-US" sz="1600" b="1" i="0" u="none" strike="noStrike" dirty="0" smtClean="0">
                          <a:solidFill>
                            <a:schemeClr val="tx1"/>
                          </a:solidFill>
                          <a:effectLst/>
                          <a:latin typeface="+mn-lt"/>
                          <a:cs typeface="Arial" panose="020B0604020202020204" pitchFamily="34" charset="0"/>
                        </a:rPr>
                        <a:t>2019</a:t>
                      </a:r>
                      <a:endParaRPr lang="en-US" sz="1600" b="1"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0</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2</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2</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5</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1</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1</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5</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a:solidFill>
                            <a:schemeClr val="tx1"/>
                          </a:solidFill>
                          <a:effectLst/>
                          <a:latin typeface="+mn-lt"/>
                          <a:cs typeface="Arial" panose="020B0604020202020204" pitchFamily="34" charset="0"/>
                        </a:rPr>
                        <a:t>4</a:t>
                      </a:r>
                    </a:p>
                  </a:txBody>
                  <a:tcPr marL="9525" marR="9525" marT="9525" marB="0" anchor="b">
                    <a:solidFill>
                      <a:schemeClr val="accent1">
                        <a:lumMod val="20000"/>
                        <a:lumOff val="80000"/>
                      </a:schemeClr>
                    </a:solidFill>
                  </a:tcPr>
                </a:tc>
                <a:tc>
                  <a:txBody>
                    <a:bodyPr/>
                    <a:lstStyle/>
                    <a:p>
                      <a:pPr algn="ctr" fontAlgn="b"/>
                      <a:r>
                        <a:rPr lang="en-US" sz="1600" b="0" i="0" u="none" strike="noStrike" dirty="0">
                          <a:solidFill>
                            <a:schemeClr val="tx1"/>
                          </a:solidFill>
                          <a:effectLst/>
                          <a:latin typeface="Calibri" panose="020F0502020204030204" pitchFamily="34" charset="0"/>
                        </a:rPr>
                        <a:t>16</a:t>
                      </a:r>
                    </a:p>
                  </a:txBody>
                  <a:tcPr marL="9525" marR="9525" marT="9525" marB="0" anchor="b">
                    <a:solidFill>
                      <a:schemeClr val="accent1">
                        <a:lumMod val="20000"/>
                        <a:lumOff val="80000"/>
                      </a:schemeClr>
                    </a:solidFill>
                  </a:tcPr>
                </a:tc>
                <a:extLst>
                  <a:ext uri="{0D108BD9-81ED-4DB2-BD59-A6C34878D82A}">
                    <a16:rowId xmlns:a16="http://schemas.microsoft.com/office/drawing/2014/main" val="10001"/>
                  </a:ext>
                </a:extLst>
              </a:tr>
              <a:tr h="440640">
                <a:tc>
                  <a:txBody>
                    <a:bodyPr/>
                    <a:lstStyle/>
                    <a:p>
                      <a:pPr algn="l" fontAlgn="b"/>
                      <a:r>
                        <a:rPr lang="en-US" sz="1600" b="1" i="0" u="none" strike="noStrike" dirty="0" smtClean="0">
                          <a:solidFill>
                            <a:schemeClr val="tx1"/>
                          </a:solidFill>
                          <a:effectLst/>
                          <a:latin typeface="+mn-lt"/>
                          <a:cs typeface="Arial" panose="020B0604020202020204" pitchFamily="34" charset="0"/>
                        </a:rPr>
                        <a:t>2020</a:t>
                      </a:r>
                      <a:endParaRPr lang="en-US" sz="1600" b="1"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rtl="0" fontAlgn="b"/>
                      <a:r>
                        <a:rPr lang="en-US" sz="1600" b="0" i="0" u="none" strike="noStrike" dirty="0">
                          <a:solidFill>
                            <a:schemeClr val="tx1"/>
                          </a:solidFill>
                          <a:effectLst/>
                          <a:latin typeface="Calibri" panose="020F0502020204030204" pitchFamily="34" charset="0"/>
                        </a:rPr>
                        <a:t>0</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4</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1</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0</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4</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3</a:t>
                      </a:r>
                    </a:p>
                  </a:txBody>
                  <a:tcPr marL="9525" marR="9525" marT="9525" marB="0" anchor="b">
                    <a:solidFill>
                      <a:schemeClr val="accent1">
                        <a:lumMod val="20000"/>
                        <a:lumOff val="80000"/>
                      </a:schemeClr>
                    </a:solidFill>
                  </a:tcPr>
                </a:tc>
                <a:tc>
                  <a:txBody>
                    <a:bodyPr/>
                    <a:lstStyle/>
                    <a:p>
                      <a:pPr algn="ctr" fontAlgn="b"/>
                      <a:r>
                        <a:rPr lang="en-US" sz="1600" b="0" i="0" u="none" strike="noStrike" dirty="0">
                          <a:solidFill>
                            <a:schemeClr val="tx1"/>
                          </a:solidFill>
                          <a:effectLst/>
                          <a:latin typeface="Calibri" panose="020F0502020204030204" pitchFamily="34" charset="0"/>
                        </a:rPr>
                        <a:t>16</a:t>
                      </a:r>
                    </a:p>
                  </a:txBody>
                  <a:tcPr marL="9525" marR="9525" marT="9525" marB="0" anchor="b">
                    <a:solidFill>
                      <a:schemeClr val="accent1">
                        <a:lumMod val="20000"/>
                        <a:lumOff val="80000"/>
                      </a:schemeClr>
                    </a:solidFill>
                  </a:tcPr>
                </a:tc>
                <a:extLst>
                  <a:ext uri="{0D108BD9-81ED-4DB2-BD59-A6C34878D82A}">
                    <a16:rowId xmlns:a16="http://schemas.microsoft.com/office/drawing/2014/main" val="10002"/>
                  </a:ext>
                </a:extLst>
              </a:tr>
              <a:tr h="440640">
                <a:tc>
                  <a:txBody>
                    <a:bodyPr/>
                    <a:lstStyle/>
                    <a:p>
                      <a:pPr algn="l" rtl="0" fontAlgn="b"/>
                      <a:r>
                        <a:rPr lang="en-US" sz="1600" b="1" i="0" u="none" strike="noStrike" dirty="0">
                          <a:solidFill>
                            <a:schemeClr val="tx1"/>
                          </a:solidFill>
                          <a:effectLst/>
                          <a:latin typeface="Calibri" panose="020F0502020204030204" pitchFamily="34" charset="0"/>
                        </a:rPr>
                        <a:t>2021</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4</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4</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0</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6</a:t>
                      </a:r>
                    </a:p>
                  </a:txBody>
                  <a:tcPr marL="9525" marR="9525" marT="9525" marB="0" anchor="b">
                    <a:solidFill>
                      <a:schemeClr val="accent1">
                        <a:lumMod val="20000"/>
                        <a:lumOff val="80000"/>
                      </a:schemeClr>
                    </a:solidFill>
                  </a:tcPr>
                </a:tc>
                <a:tc>
                  <a:txBody>
                    <a:bodyPr/>
                    <a:lstStyle/>
                    <a:p>
                      <a:pPr algn="ctr" fontAlgn="b"/>
                      <a:r>
                        <a:rPr lang="en-US" sz="1600" b="0" i="0" u="none" strike="noStrike" dirty="0">
                          <a:solidFill>
                            <a:schemeClr val="tx1"/>
                          </a:solidFill>
                          <a:effectLst/>
                          <a:latin typeface="Calibri" panose="020F0502020204030204" pitchFamily="34" charset="0"/>
                        </a:rPr>
                        <a:t>22</a:t>
                      </a:r>
                    </a:p>
                  </a:txBody>
                  <a:tcPr marL="9525" marR="9525" marT="9525" marB="0" anchor="b">
                    <a:solidFill>
                      <a:schemeClr val="accent1">
                        <a:lumMod val="20000"/>
                        <a:lumOff val="80000"/>
                      </a:schemeClr>
                    </a:solidFill>
                  </a:tcPr>
                </a:tc>
                <a:extLst>
                  <a:ext uri="{0D108BD9-81ED-4DB2-BD59-A6C34878D82A}">
                    <a16:rowId xmlns:a16="http://schemas.microsoft.com/office/drawing/2014/main" val="10003"/>
                  </a:ext>
                </a:extLst>
              </a:tr>
              <a:tr h="440640">
                <a:tc>
                  <a:txBody>
                    <a:bodyPr/>
                    <a:lstStyle/>
                    <a:p>
                      <a:pPr algn="l" rtl="0" fontAlgn="b"/>
                      <a:r>
                        <a:rPr lang="en-US" sz="1600" b="1" i="0" u="none" strike="noStrike" dirty="0">
                          <a:solidFill>
                            <a:schemeClr val="tx1"/>
                          </a:solidFill>
                          <a:effectLst/>
                          <a:latin typeface="Calibri" panose="020F0502020204030204" pitchFamily="34" charset="0"/>
                        </a:rPr>
                        <a:t>2022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0</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1</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5</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6</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3</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4</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3</a:t>
                      </a:r>
                    </a:p>
                  </a:txBody>
                  <a:tcPr marL="9525" marR="9525" marT="9525" marB="0" anchor="b">
                    <a:solidFill>
                      <a:schemeClr val="accent1">
                        <a:lumMod val="20000"/>
                        <a:lumOff val="80000"/>
                      </a:schemeClr>
                    </a:solidFill>
                  </a:tcPr>
                </a:tc>
                <a:tc>
                  <a:txBody>
                    <a:bodyPr/>
                    <a:lstStyle/>
                    <a:p>
                      <a:pPr algn="ctr" fontAlgn="b"/>
                      <a:r>
                        <a:rPr lang="en-US" sz="1600" b="0" i="0" u="none" strike="noStrike" dirty="0">
                          <a:solidFill>
                            <a:schemeClr val="tx1"/>
                          </a:solidFill>
                          <a:effectLst/>
                          <a:latin typeface="Calibri" panose="020F0502020204030204" pitchFamily="34" charset="0"/>
                        </a:rPr>
                        <a:t>24</a:t>
                      </a:r>
                    </a:p>
                  </a:txBody>
                  <a:tcPr marL="9525" marR="9525" marT="9525" marB="0" anchor="b">
                    <a:solidFill>
                      <a:schemeClr val="accent1">
                        <a:lumMod val="20000"/>
                        <a:lumOff val="80000"/>
                      </a:schemeClr>
                    </a:solidFill>
                  </a:tcPr>
                </a:tc>
                <a:extLst>
                  <a:ext uri="{0D108BD9-81ED-4DB2-BD59-A6C34878D82A}">
                    <a16:rowId xmlns:a16="http://schemas.microsoft.com/office/drawing/2014/main" val="10004"/>
                  </a:ext>
                </a:extLst>
              </a:tr>
              <a:tr h="440640">
                <a:tc>
                  <a:txBody>
                    <a:bodyPr/>
                    <a:lstStyle/>
                    <a:p>
                      <a:pPr algn="l" rtl="0" fontAlgn="b"/>
                      <a:r>
                        <a:rPr lang="en-US" sz="1600" b="1" i="0" u="none" strike="noStrike" dirty="0">
                          <a:solidFill>
                            <a:schemeClr val="tx1"/>
                          </a:solidFill>
                          <a:effectLst/>
                          <a:latin typeface="Calibri" panose="020F0502020204030204" pitchFamily="34" charset="0"/>
                        </a:rPr>
                        <a:t>2023</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0</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2</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5</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1</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1</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5</a:t>
                      </a:r>
                    </a:p>
                  </a:txBody>
                  <a:tcPr marL="9525" marR="9525" marT="9525" marB="0" anchor="b">
                    <a:solidFill>
                      <a:schemeClr val="accent1">
                        <a:lumMod val="20000"/>
                        <a:lumOff val="80000"/>
                      </a:schemeClr>
                    </a:solidFill>
                  </a:tcPr>
                </a:tc>
                <a:tc>
                  <a:txBody>
                    <a:bodyPr/>
                    <a:lstStyle/>
                    <a:p>
                      <a:pPr algn="ctr" rtl="0" fontAlgn="b"/>
                      <a:r>
                        <a:rPr lang="en-US" sz="1600" b="0" i="0" u="none" strike="noStrike">
                          <a:solidFill>
                            <a:schemeClr val="tx1"/>
                          </a:solidFill>
                          <a:effectLst/>
                          <a:latin typeface="Calibri" panose="020F0502020204030204" pitchFamily="34" charset="0"/>
                        </a:rPr>
                        <a:t>4</a:t>
                      </a:r>
                    </a:p>
                  </a:txBody>
                  <a:tcPr marL="9525" marR="9525" marT="9525" marB="0" anchor="b">
                    <a:solidFill>
                      <a:schemeClr val="accent1">
                        <a:lumMod val="20000"/>
                        <a:lumOff val="80000"/>
                      </a:schemeClr>
                    </a:solidFill>
                  </a:tcPr>
                </a:tc>
                <a:tc>
                  <a:txBody>
                    <a:bodyPr/>
                    <a:lstStyle/>
                    <a:p>
                      <a:pPr algn="ctr" fontAlgn="b"/>
                      <a:r>
                        <a:rPr lang="en-US" sz="1600" b="0" i="0" u="none" strike="noStrike" dirty="0">
                          <a:solidFill>
                            <a:schemeClr val="tx1"/>
                          </a:solidFill>
                          <a:effectLst/>
                          <a:latin typeface="Calibri" panose="020F0502020204030204" pitchFamily="34" charset="0"/>
                        </a:rPr>
                        <a:t>20</a:t>
                      </a:r>
                    </a:p>
                  </a:txBody>
                  <a:tcPr marL="9525" marR="9525" marT="9525" marB="0" anchor="b">
                    <a:solidFill>
                      <a:schemeClr val="accent1">
                        <a:lumMod val="20000"/>
                        <a:lumOff val="80000"/>
                      </a:schemeClr>
                    </a:solidFill>
                  </a:tcPr>
                </a:tc>
                <a:extLst>
                  <a:ext uri="{0D108BD9-81ED-4DB2-BD59-A6C34878D82A}">
                    <a16:rowId xmlns:a16="http://schemas.microsoft.com/office/drawing/2014/main" val="10005"/>
                  </a:ext>
                </a:extLst>
              </a:tr>
              <a:tr h="440640">
                <a:tc>
                  <a:txBody>
                    <a:bodyPr/>
                    <a:lstStyle/>
                    <a:p>
                      <a:pPr algn="l" fontAlgn="b"/>
                      <a:r>
                        <a:rPr lang="en-US" sz="1600" b="1" i="0" u="none" strike="noStrike" dirty="0" smtClean="0">
                          <a:solidFill>
                            <a:schemeClr val="tx1"/>
                          </a:solidFill>
                          <a:effectLst/>
                          <a:latin typeface="+mn-lt"/>
                          <a:cs typeface="Arial" panose="020B0604020202020204" pitchFamily="34" charset="0"/>
                        </a:rPr>
                        <a:t>Totals</a:t>
                      </a:r>
                      <a:endParaRPr lang="en-US" sz="1600" b="1"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Calibri" panose="020F0502020204030204" pitchFamily="34" charset="0"/>
                        </a:rPr>
                        <a:t>2</a:t>
                      </a:r>
                      <a:endParaRPr lang="en-US" sz="1600" b="0" i="0" u="none" strike="noStrike" dirty="0">
                        <a:solidFill>
                          <a:schemeClr val="tx1"/>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Calibri" panose="020F0502020204030204" pitchFamily="34" charset="0"/>
                        </a:rPr>
                        <a:t>14</a:t>
                      </a:r>
                      <a:endParaRPr lang="en-US" sz="1600" b="0" i="0" u="none" strike="noStrike" dirty="0">
                        <a:solidFill>
                          <a:schemeClr val="tx1"/>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Calibri" panose="020F0502020204030204" pitchFamily="34" charset="0"/>
                        </a:rPr>
                        <a:t>17</a:t>
                      </a:r>
                      <a:endParaRPr lang="en-US" sz="1600" b="0" i="0" u="none" strike="noStrike" dirty="0">
                        <a:solidFill>
                          <a:schemeClr val="tx1"/>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16</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8</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8</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16</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17</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600" b="0" i="0" u="none" strike="noStrike" dirty="0" smtClean="0">
                          <a:solidFill>
                            <a:schemeClr val="tx1"/>
                          </a:solidFill>
                          <a:effectLst/>
                          <a:latin typeface="+mn-lt"/>
                          <a:cs typeface="Arial" panose="020B0604020202020204" pitchFamily="34" charset="0"/>
                        </a:rPr>
                        <a:t>98</a:t>
                      </a:r>
                      <a:endParaRPr lang="en-US" sz="16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6"/>
                  </a:ext>
                </a:extLst>
              </a:tr>
            </a:tbl>
          </a:graphicData>
        </a:graphic>
      </p:graphicFrame>
      <p:sp>
        <p:nvSpPr>
          <p:cNvPr id="12" name="Oval 11"/>
          <p:cNvSpPr/>
          <p:nvPr/>
        </p:nvSpPr>
        <p:spPr>
          <a:xfrm>
            <a:off x="3741575" y="3965509"/>
            <a:ext cx="1670179" cy="559837"/>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Oval 12"/>
          <p:cNvSpPr/>
          <p:nvPr/>
        </p:nvSpPr>
        <p:spPr>
          <a:xfrm>
            <a:off x="7100596" y="3965509"/>
            <a:ext cx="1701281" cy="559837"/>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TextBox 13"/>
          <p:cNvSpPr txBox="1"/>
          <p:nvPr/>
        </p:nvSpPr>
        <p:spPr>
          <a:xfrm>
            <a:off x="271160" y="4797734"/>
            <a:ext cx="9462657" cy="1200329"/>
          </a:xfrm>
          <a:prstGeom prst="rect">
            <a:avLst/>
          </a:prstGeom>
          <a:noFill/>
        </p:spPr>
        <p:txBody>
          <a:bodyPr wrap="square" rtlCol="0">
            <a:spAutoFit/>
          </a:bodyPr>
          <a:lstStyle/>
          <a:p>
            <a:r>
              <a:rPr lang="en-US" dirty="0" smtClean="0"/>
              <a:t>Over the past five years, there has been 98 deaths involving vehicles. There are four age groups with a similar number of deaths. Ages 21-30 and 31-40 (21 – 40 </a:t>
            </a:r>
            <a:r>
              <a:rPr lang="en-US" dirty="0" err="1" smtClean="0"/>
              <a:t>yoa</a:t>
            </a:r>
            <a:r>
              <a:rPr lang="en-US" dirty="0" smtClean="0"/>
              <a:t>) for a total of 33 which is 34%. Ages over 61-70 and 71-Over (61+) also had a total of 33 which is 34%. Victims have been as young as 3 years of age and as old as 91 years of age.</a:t>
            </a:r>
          </a:p>
        </p:txBody>
      </p:sp>
    </p:spTree>
    <p:extLst>
      <p:ext uri="{BB962C8B-B14F-4D97-AF65-F5344CB8AC3E}">
        <p14:creationId xmlns:p14="http://schemas.microsoft.com/office/powerpoint/2010/main" val="270253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THI’s by Victim’s Age</a:t>
            </a:r>
            <a:endParaRPr lang="en-US" dirty="0">
              <a:solidFill>
                <a:prstClr val="white"/>
              </a:solidFill>
            </a:endParaRPr>
          </a:p>
        </p:txBody>
      </p:sp>
      <p:sp>
        <p:nvSpPr>
          <p:cNvPr id="2" name="TextBox 1"/>
          <p:cNvSpPr txBox="1"/>
          <p:nvPr/>
        </p:nvSpPr>
        <p:spPr>
          <a:xfrm>
            <a:off x="10085312" y="-48398"/>
            <a:ext cx="2010037" cy="276999"/>
          </a:xfrm>
          <a:prstGeom prst="rect">
            <a:avLst/>
          </a:prstGeom>
          <a:noFill/>
        </p:spPr>
        <p:txBody>
          <a:bodyPr wrap="none" rtlCol="0">
            <a:spAutoFit/>
          </a:bodyPr>
          <a:lstStyle/>
          <a:p>
            <a:r>
              <a:rPr lang="en-US" sz="1200" dirty="0" smtClean="0">
                <a:latin typeface="Arial" panose="020B0604020202020204" pitchFamily="34" charset="0"/>
                <a:cs typeface="Arial" panose="020B0604020202020204" pitchFamily="34" charset="0"/>
              </a:rPr>
              <a:t>Agenda Item: 2023-1051A </a:t>
            </a: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16</a:t>
            </a:fld>
            <a:endParaRPr lang="en-US" dirty="0"/>
          </a:p>
        </p:txBody>
      </p:sp>
      <p:graphicFrame>
        <p:nvGraphicFramePr>
          <p:cNvPr id="15" name="Chart 14"/>
          <p:cNvGraphicFramePr>
            <a:graphicFrameLocks/>
          </p:cNvGraphicFramePr>
          <p:nvPr>
            <p:extLst>
              <p:ext uri="{D42A27DB-BD31-4B8C-83A1-F6EECF244321}">
                <p14:modId xmlns:p14="http://schemas.microsoft.com/office/powerpoint/2010/main" val="3009938529"/>
              </p:ext>
            </p:extLst>
          </p:nvPr>
        </p:nvGraphicFramePr>
        <p:xfrm>
          <a:off x="256291" y="1110343"/>
          <a:ext cx="9462656" cy="534532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34452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Traffic Crash Fatalities </a:t>
            </a:r>
            <a:endParaRPr lang="en-US" dirty="0">
              <a:solidFill>
                <a:prstClr val="white"/>
              </a:solidFill>
            </a:endParaRPr>
          </a:p>
        </p:txBody>
      </p:sp>
      <p:sp>
        <p:nvSpPr>
          <p:cNvPr id="5" name="TextBox 4"/>
          <p:cNvSpPr txBox="1"/>
          <p:nvPr/>
        </p:nvSpPr>
        <p:spPr>
          <a:xfrm>
            <a:off x="1891781" y="1740085"/>
            <a:ext cx="9681212" cy="369332"/>
          </a:xfrm>
          <a:prstGeom prst="rect">
            <a:avLst/>
          </a:prstGeom>
          <a:noFill/>
        </p:spPr>
        <p:txBody>
          <a:bodyPr wrap="square" lIns="91440" tIns="45720" rIns="91440" bIns="45720" rtlCol="0" anchor="t">
            <a:spAutoFit/>
          </a:bodyPr>
          <a:lstStyle/>
          <a:p>
            <a:pPr algn="ctr"/>
            <a:r>
              <a:rPr lang="en-US" dirty="0">
                <a:solidFill>
                  <a:prstClr val="black"/>
                </a:solidFill>
                <a:latin typeface="Arial" panose="020B0604020202020204" pitchFamily="34" charset="0"/>
                <a:cs typeface="Arial" panose="020B0604020202020204" pitchFamily="34" charset="0"/>
              </a:rPr>
              <a:t>Traffic Homicide Investigations “THI” (Actual Loss of Life)</a:t>
            </a:r>
            <a:endParaRPr lang="en-US" u="sng" dirty="0">
              <a:solidFill>
                <a:prstClr val="black"/>
              </a:solidFill>
              <a:latin typeface="Arial" panose="020B0604020202020204" pitchFamily="34" charset="0"/>
              <a:cs typeface="Arial" panose="020B0604020202020204" pitchFamily="34"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012884177"/>
              </p:ext>
            </p:extLst>
          </p:nvPr>
        </p:nvGraphicFramePr>
        <p:xfrm>
          <a:off x="263288" y="1447132"/>
          <a:ext cx="2908462" cy="2802714"/>
        </p:xfrm>
        <a:graphic>
          <a:graphicData uri="http://schemas.openxmlformats.org/drawingml/2006/table">
            <a:tbl>
              <a:tblPr firstRow="1" bandRow="1">
                <a:tableStyleId>{5C22544A-7EE6-4342-B048-85BDC9FD1C3A}</a:tableStyleId>
              </a:tblPr>
              <a:tblGrid>
                <a:gridCol w="1454231">
                  <a:extLst>
                    <a:ext uri="{9D8B030D-6E8A-4147-A177-3AD203B41FA5}">
                      <a16:colId xmlns:a16="http://schemas.microsoft.com/office/drawing/2014/main" val="3856197117"/>
                    </a:ext>
                  </a:extLst>
                </a:gridCol>
                <a:gridCol w="1454231">
                  <a:extLst>
                    <a:ext uri="{9D8B030D-6E8A-4147-A177-3AD203B41FA5}">
                      <a16:colId xmlns:a16="http://schemas.microsoft.com/office/drawing/2014/main" val="2825992832"/>
                    </a:ext>
                  </a:extLst>
                </a:gridCol>
              </a:tblGrid>
              <a:tr h="467119">
                <a:tc>
                  <a:txBody>
                    <a:bodyPr/>
                    <a:lstStyle/>
                    <a:p>
                      <a:pPr algn="ctr"/>
                      <a:r>
                        <a:rPr lang="en-US" sz="1800" u="sng" dirty="0">
                          <a:solidFill>
                            <a:schemeClr val="tx1"/>
                          </a:solidFill>
                          <a:latin typeface="+mn-lt"/>
                        </a:rPr>
                        <a:t>YEAR</a:t>
                      </a:r>
                    </a:p>
                  </a:txBody>
                  <a:tcPr anchor="ctr"/>
                </a:tc>
                <a:tc>
                  <a:txBody>
                    <a:bodyPr/>
                    <a:lstStyle/>
                    <a:p>
                      <a:pPr algn="ctr"/>
                      <a:r>
                        <a:rPr lang="en-US" sz="1800" b="1" u="sng" dirty="0">
                          <a:solidFill>
                            <a:schemeClr val="tx1"/>
                          </a:solidFill>
                          <a:latin typeface="+mn-lt"/>
                        </a:rPr>
                        <a:t>THI</a:t>
                      </a:r>
                    </a:p>
                  </a:txBody>
                  <a:tcPr anchor="ctr"/>
                </a:tc>
                <a:extLst>
                  <a:ext uri="{0D108BD9-81ED-4DB2-BD59-A6C34878D82A}">
                    <a16:rowId xmlns:a16="http://schemas.microsoft.com/office/drawing/2014/main" val="2272876827"/>
                  </a:ext>
                </a:extLst>
              </a:tr>
              <a:tr h="467119">
                <a:tc>
                  <a:txBody>
                    <a:bodyPr/>
                    <a:lstStyle/>
                    <a:p>
                      <a:pPr algn="ctr" fontAlgn="b"/>
                      <a:r>
                        <a:rPr lang="en-US" sz="1800" b="1" i="0" u="none" strike="noStrike" dirty="0" smtClean="0">
                          <a:solidFill>
                            <a:schemeClr val="tx1"/>
                          </a:solidFill>
                          <a:effectLst/>
                          <a:latin typeface="+mn-lt"/>
                          <a:cs typeface="Arial" panose="020B0604020202020204" pitchFamily="34" charset="0"/>
                        </a:rPr>
                        <a:t>2019</a:t>
                      </a:r>
                      <a:endParaRPr lang="en-US" sz="1800" b="1" i="0" u="none" strike="noStrike" dirty="0">
                        <a:solidFill>
                          <a:schemeClr val="tx1"/>
                        </a:solidFill>
                        <a:effectLst/>
                        <a:latin typeface="+mn-lt"/>
                        <a:cs typeface="Arial" panose="020B0604020202020204" pitchFamily="34" charset="0"/>
                      </a:endParaRPr>
                    </a:p>
                  </a:txBody>
                  <a:tcPr marL="6350" marR="6350" marT="6350" marB="0" anchor="ctr"/>
                </a:tc>
                <a:tc>
                  <a:txBody>
                    <a:bodyPr/>
                    <a:lstStyle/>
                    <a:p>
                      <a:pPr algn="ctr"/>
                      <a:r>
                        <a:rPr lang="en-US" sz="1800" dirty="0" smtClean="0">
                          <a:latin typeface="+mn-lt"/>
                        </a:rPr>
                        <a:t>16</a:t>
                      </a:r>
                      <a:endParaRPr lang="en-US" sz="1800" dirty="0">
                        <a:latin typeface="+mn-lt"/>
                      </a:endParaRPr>
                    </a:p>
                  </a:txBody>
                  <a:tcPr anchor="ctr"/>
                </a:tc>
                <a:extLst>
                  <a:ext uri="{0D108BD9-81ED-4DB2-BD59-A6C34878D82A}">
                    <a16:rowId xmlns:a16="http://schemas.microsoft.com/office/drawing/2014/main" val="3612934847"/>
                  </a:ext>
                </a:extLst>
              </a:tr>
              <a:tr h="467119">
                <a:tc>
                  <a:txBody>
                    <a:bodyPr/>
                    <a:lstStyle/>
                    <a:p>
                      <a:pPr algn="ctr" fontAlgn="b"/>
                      <a:r>
                        <a:rPr lang="en-US" sz="1800" b="1" i="0" u="none" strike="noStrike" dirty="0">
                          <a:solidFill>
                            <a:schemeClr val="tx1"/>
                          </a:solidFill>
                          <a:effectLst/>
                          <a:latin typeface="+mn-lt"/>
                          <a:cs typeface="Arial" panose="020B0604020202020204" pitchFamily="34" charset="0"/>
                        </a:rPr>
                        <a:t>2020</a:t>
                      </a:r>
                    </a:p>
                  </a:txBody>
                  <a:tcPr marL="6350" marR="6350" marT="6350" marB="0" anchor="ctr"/>
                </a:tc>
                <a:tc>
                  <a:txBody>
                    <a:bodyPr/>
                    <a:lstStyle/>
                    <a:p>
                      <a:pPr algn="ctr"/>
                      <a:r>
                        <a:rPr lang="en-US" sz="1800" dirty="0">
                          <a:latin typeface="+mn-lt"/>
                        </a:rPr>
                        <a:t>16</a:t>
                      </a:r>
                    </a:p>
                  </a:txBody>
                  <a:tcPr anchor="ctr"/>
                </a:tc>
                <a:extLst>
                  <a:ext uri="{0D108BD9-81ED-4DB2-BD59-A6C34878D82A}">
                    <a16:rowId xmlns:a16="http://schemas.microsoft.com/office/drawing/2014/main" val="1685723547"/>
                  </a:ext>
                </a:extLst>
              </a:tr>
              <a:tr h="467119">
                <a:tc>
                  <a:txBody>
                    <a:bodyPr/>
                    <a:lstStyle/>
                    <a:p>
                      <a:pPr algn="ctr" fontAlgn="b"/>
                      <a:r>
                        <a:rPr lang="en-US" sz="1800" b="1" i="0" u="none" strike="noStrike" dirty="0">
                          <a:solidFill>
                            <a:schemeClr val="tx1"/>
                          </a:solidFill>
                          <a:effectLst/>
                          <a:latin typeface="+mn-lt"/>
                          <a:cs typeface="Arial" panose="020B0604020202020204" pitchFamily="34" charset="0"/>
                        </a:rPr>
                        <a:t>2021</a:t>
                      </a:r>
                    </a:p>
                  </a:txBody>
                  <a:tcPr marL="6350" marR="6350" marT="6350" marB="0" anchor="ctr"/>
                </a:tc>
                <a:tc>
                  <a:txBody>
                    <a:bodyPr/>
                    <a:lstStyle/>
                    <a:p>
                      <a:pPr algn="ctr"/>
                      <a:r>
                        <a:rPr lang="en-US" sz="1800" dirty="0" smtClean="0">
                          <a:latin typeface="+mn-lt"/>
                        </a:rPr>
                        <a:t>22</a:t>
                      </a:r>
                    </a:p>
                  </a:txBody>
                  <a:tcPr anchor="ctr"/>
                </a:tc>
                <a:extLst>
                  <a:ext uri="{0D108BD9-81ED-4DB2-BD59-A6C34878D82A}">
                    <a16:rowId xmlns:a16="http://schemas.microsoft.com/office/drawing/2014/main" val="3090563613"/>
                  </a:ext>
                </a:extLst>
              </a:tr>
              <a:tr h="467119">
                <a:tc>
                  <a:txBody>
                    <a:bodyPr/>
                    <a:lstStyle/>
                    <a:p>
                      <a:pPr algn="ctr" fontAlgn="b"/>
                      <a:r>
                        <a:rPr lang="en-US" sz="1800" b="1" i="0" u="none" strike="noStrike" dirty="0">
                          <a:solidFill>
                            <a:schemeClr val="tx1"/>
                          </a:solidFill>
                          <a:effectLst/>
                          <a:latin typeface="+mn-lt"/>
                          <a:cs typeface="Arial" panose="020B0604020202020204" pitchFamily="34" charset="0"/>
                        </a:rPr>
                        <a:t>2022</a:t>
                      </a:r>
                    </a:p>
                  </a:txBody>
                  <a:tcPr marL="6350" marR="6350" marT="6350" marB="0" anchor="ctr"/>
                </a:tc>
                <a:tc>
                  <a:txBody>
                    <a:bodyPr/>
                    <a:lstStyle/>
                    <a:p>
                      <a:pPr algn="ctr"/>
                      <a:r>
                        <a:rPr lang="en-US" sz="1800" dirty="0">
                          <a:latin typeface="+mn-lt"/>
                        </a:rPr>
                        <a:t>24</a:t>
                      </a:r>
                    </a:p>
                  </a:txBody>
                  <a:tcPr anchor="ctr"/>
                </a:tc>
                <a:extLst>
                  <a:ext uri="{0D108BD9-81ED-4DB2-BD59-A6C34878D82A}">
                    <a16:rowId xmlns:a16="http://schemas.microsoft.com/office/drawing/2014/main" val="2480123401"/>
                  </a:ext>
                </a:extLst>
              </a:tr>
              <a:tr h="467119">
                <a:tc>
                  <a:txBody>
                    <a:bodyPr/>
                    <a:lstStyle/>
                    <a:p>
                      <a:pPr algn="ctr" fontAlgn="b"/>
                      <a:r>
                        <a:rPr lang="en-US" sz="1800" b="1" i="0" u="none" strike="noStrike" dirty="0" smtClean="0">
                          <a:solidFill>
                            <a:schemeClr val="tx1"/>
                          </a:solidFill>
                          <a:effectLst/>
                          <a:latin typeface="+mn-lt"/>
                          <a:cs typeface="Arial" panose="020B0604020202020204" pitchFamily="34" charset="0"/>
                        </a:rPr>
                        <a:t>2023</a:t>
                      </a:r>
                      <a:endParaRPr lang="en-US" sz="1800" b="1" i="0" u="none" strike="noStrike" dirty="0">
                        <a:solidFill>
                          <a:schemeClr val="tx1"/>
                        </a:solidFill>
                        <a:effectLst/>
                        <a:latin typeface="+mn-lt"/>
                        <a:cs typeface="Arial" panose="020B0604020202020204" pitchFamily="34" charset="0"/>
                      </a:endParaRPr>
                    </a:p>
                  </a:txBody>
                  <a:tcPr marL="6350" marR="6350" marT="6350" marB="0" anchor="ctr"/>
                </a:tc>
                <a:tc>
                  <a:txBody>
                    <a:bodyPr/>
                    <a:lstStyle/>
                    <a:p>
                      <a:pPr algn="ctr"/>
                      <a:r>
                        <a:rPr lang="en-US" sz="1800" dirty="0" smtClean="0">
                          <a:latin typeface="+mn-lt"/>
                        </a:rPr>
                        <a:t>20</a:t>
                      </a:r>
                      <a:endParaRPr lang="en-US" sz="1800" dirty="0">
                        <a:latin typeface="+mn-lt"/>
                      </a:endParaRPr>
                    </a:p>
                  </a:txBody>
                  <a:tcPr anchor="ctr"/>
                </a:tc>
                <a:extLst>
                  <a:ext uri="{0D108BD9-81ED-4DB2-BD59-A6C34878D82A}">
                    <a16:rowId xmlns:a16="http://schemas.microsoft.com/office/drawing/2014/main" val="10014"/>
                  </a:ext>
                </a:extLst>
              </a:tr>
            </a:tbl>
          </a:graphicData>
        </a:graphic>
      </p:graphicFrame>
      <p:sp>
        <p:nvSpPr>
          <p:cNvPr id="4" name="Slide Number Placeholder 3"/>
          <p:cNvSpPr>
            <a:spLocks noGrp="1"/>
          </p:cNvSpPr>
          <p:nvPr>
            <p:ph type="sldNum" sz="quarter" idx="12"/>
          </p:nvPr>
        </p:nvSpPr>
        <p:spPr/>
        <p:txBody>
          <a:bodyPr/>
          <a:lstStyle/>
          <a:p>
            <a:fld id="{64FD1CA3-9234-4984-AF99-A5EC25CDA61C}" type="slidenum">
              <a:rPr lang="en-US" smtClean="0"/>
              <a:t>2</a:t>
            </a:fld>
            <a:endParaRPr lang="en-US" dirty="0"/>
          </a:p>
        </p:txBody>
      </p:sp>
      <p:graphicFrame>
        <p:nvGraphicFramePr>
          <p:cNvPr id="40" name="Chart 39"/>
          <p:cNvGraphicFramePr/>
          <p:nvPr>
            <p:extLst>
              <p:ext uri="{D42A27DB-BD31-4B8C-83A1-F6EECF244321}">
                <p14:modId xmlns:p14="http://schemas.microsoft.com/office/powerpoint/2010/main" val="3430676720"/>
              </p:ext>
            </p:extLst>
          </p:nvPr>
        </p:nvGraphicFramePr>
        <p:xfrm>
          <a:off x="4334737" y="3260031"/>
          <a:ext cx="4502471" cy="3278881"/>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194978" y="4542799"/>
            <a:ext cx="3430902" cy="2031325"/>
          </a:xfrm>
          <a:prstGeom prst="rect">
            <a:avLst/>
          </a:prstGeom>
          <a:noFill/>
        </p:spPr>
        <p:txBody>
          <a:bodyPr wrap="square" rtlCol="0">
            <a:spAutoFit/>
          </a:bodyPr>
          <a:lstStyle/>
          <a:p>
            <a:r>
              <a:rPr lang="en-US" dirty="0" smtClean="0"/>
              <a:t>Over the past five years, there has been an average of 19.6 deaths per year involving vehicles. The City went from 16 fatalities in 2019 to a high of 24 (+50%) in 2022, then ended 2023 close to the average at 20.</a:t>
            </a:r>
          </a:p>
        </p:txBody>
      </p:sp>
    </p:spTree>
    <p:extLst>
      <p:ext uri="{BB962C8B-B14F-4D97-AF65-F5344CB8AC3E}">
        <p14:creationId xmlns:p14="http://schemas.microsoft.com/office/powerpoint/2010/main" val="3432285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3600" dirty="0" smtClean="0">
                <a:solidFill>
                  <a:prstClr val="white"/>
                </a:solidFill>
              </a:rPr>
              <a:t>2023 Fatalities and January 2024</a:t>
            </a:r>
            <a:r>
              <a:rPr lang="en-US" sz="4800" dirty="0">
                <a:solidFill>
                  <a:prstClr val="white"/>
                </a:solidFill>
                <a:cs typeface="Calibri"/>
              </a:rPr>
              <a:t> </a:t>
            </a:r>
            <a:endParaRPr lang="en-US" dirty="0">
              <a:solidFill>
                <a:prstClr val="white"/>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32489" y="81162"/>
            <a:ext cx="1886458" cy="1651289"/>
          </a:xfrm>
          <a:prstGeom prst="rect">
            <a:avLst/>
          </a:prstGeom>
        </p:spPr>
      </p:pic>
      <p:sp>
        <p:nvSpPr>
          <p:cNvPr id="15" name="Slide Number Placeholder 14"/>
          <p:cNvSpPr>
            <a:spLocks noGrp="1"/>
          </p:cNvSpPr>
          <p:nvPr>
            <p:ph type="sldNum" sz="quarter" idx="12"/>
          </p:nvPr>
        </p:nvSpPr>
        <p:spPr/>
        <p:txBody>
          <a:bodyPr/>
          <a:lstStyle/>
          <a:p>
            <a:fld id="{64FD1CA3-9234-4984-AF99-A5EC25CDA61C}" type="slidenum">
              <a:rPr lang="en-US" smtClean="0"/>
              <a:t>3</a:t>
            </a:fld>
            <a:endParaRPr lang="en-US" dirty="0"/>
          </a:p>
        </p:txBody>
      </p:sp>
      <p:sp>
        <p:nvSpPr>
          <p:cNvPr id="2" name="TextBox 1"/>
          <p:cNvSpPr txBox="1"/>
          <p:nvPr/>
        </p:nvSpPr>
        <p:spPr>
          <a:xfrm>
            <a:off x="2283326" y="2652295"/>
            <a:ext cx="184731" cy="369332"/>
          </a:xfrm>
          <a:prstGeom prst="rect">
            <a:avLst/>
          </a:prstGeom>
          <a:noFill/>
        </p:spPr>
        <p:txBody>
          <a:bodyPr wrap="none" rtlCol="0">
            <a:spAutoFit/>
          </a:bodyPr>
          <a:lstStyle/>
          <a:p>
            <a:endParaRPr lang="en-US" dirty="0"/>
          </a:p>
        </p:txBody>
      </p:sp>
      <p:pic>
        <p:nvPicPr>
          <p:cNvPr id="3" name="Picture 2"/>
          <p:cNvPicPr>
            <a:picLocks noChangeAspect="1"/>
          </p:cNvPicPr>
          <p:nvPr/>
        </p:nvPicPr>
        <p:blipFill>
          <a:blip r:embed="rId5"/>
          <a:stretch>
            <a:fillRect/>
          </a:stretch>
        </p:blipFill>
        <p:spPr>
          <a:xfrm>
            <a:off x="256291" y="985617"/>
            <a:ext cx="7576198" cy="5841806"/>
          </a:xfrm>
          <a:prstGeom prst="rect">
            <a:avLst/>
          </a:prstGeom>
        </p:spPr>
      </p:pic>
      <p:pic>
        <p:nvPicPr>
          <p:cNvPr id="11" name="Picture 10"/>
          <p:cNvPicPr>
            <a:picLocks noChangeAspect="1"/>
          </p:cNvPicPr>
          <p:nvPr/>
        </p:nvPicPr>
        <p:blipFill>
          <a:blip r:embed="rId6"/>
          <a:stretch>
            <a:fillRect/>
          </a:stretch>
        </p:blipFill>
        <p:spPr>
          <a:xfrm>
            <a:off x="6695093" y="4281172"/>
            <a:ext cx="1752845" cy="2257740"/>
          </a:xfrm>
          <a:prstGeom prst="rect">
            <a:avLst/>
          </a:prstGeom>
        </p:spPr>
      </p:pic>
    </p:spTree>
    <p:extLst>
      <p:ext uri="{BB962C8B-B14F-4D97-AF65-F5344CB8AC3E}">
        <p14:creationId xmlns:p14="http://schemas.microsoft.com/office/powerpoint/2010/main" val="1648140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 Traffic Fatalities</a:t>
            </a:r>
            <a:endParaRPr lang="en-US" dirty="0">
              <a:solidFill>
                <a:prstClr val="white"/>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89729" y="0"/>
            <a:ext cx="2129218" cy="1863787"/>
          </a:xfrm>
          <a:prstGeom prst="rect">
            <a:avLst/>
          </a:prstGeom>
        </p:spPr>
      </p:pic>
      <p:sp>
        <p:nvSpPr>
          <p:cNvPr id="15" name="Slide Number Placeholder 14"/>
          <p:cNvSpPr>
            <a:spLocks noGrp="1"/>
          </p:cNvSpPr>
          <p:nvPr>
            <p:ph type="sldNum" sz="quarter" idx="12"/>
          </p:nvPr>
        </p:nvSpPr>
        <p:spPr/>
        <p:txBody>
          <a:bodyPr/>
          <a:lstStyle/>
          <a:p>
            <a:fld id="{64FD1CA3-9234-4984-AF99-A5EC25CDA61C}" type="slidenum">
              <a:rPr lang="en-US" smtClean="0"/>
              <a:t>4</a:t>
            </a:fld>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1144589782"/>
              </p:ext>
            </p:extLst>
          </p:nvPr>
        </p:nvGraphicFramePr>
        <p:xfrm>
          <a:off x="102517" y="5821626"/>
          <a:ext cx="9616430" cy="899849"/>
        </p:xfrm>
        <a:graphic>
          <a:graphicData uri="http://schemas.openxmlformats.org/drawingml/2006/table">
            <a:tbl>
              <a:tblPr>
                <a:tableStyleId>{BC89EF96-8CEA-46FF-86C4-4CE0E7609802}</a:tableStyleId>
              </a:tblPr>
              <a:tblGrid>
                <a:gridCol w="2044438">
                  <a:extLst>
                    <a:ext uri="{9D8B030D-6E8A-4147-A177-3AD203B41FA5}">
                      <a16:colId xmlns:a16="http://schemas.microsoft.com/office/drawing/2014/main" val="20000"/>
                    </a:ext>
                  </a:extLst>
                </a:gridCol>
                <a:gridCol w="937034">
                  <a:extLst>
                    <a:ext uri="{9D8B030D-6E8A-4147-A177-3AD203B41FA5}">
                      <a16:colId xmlns:a16="http://schemas.microsoft.com/office/drawing/2014/main" val="20001"/>
                    </a:ext>
                  </a:extLst>
                </a:gridCol>
                <a:gridCol w="937034">
                  <a:extLst>
                    <a:ext uri="{9D8B030D-6E8A-4147-A177-3AD203B41FA5}">
                      <a16:colId xmlns:a16="http://schemas.microsoft.com/office/drawing/2014/main" val="20002"/>
                    </a:ext>
                  </a:extLst>
                </a:gridCol>
                <a:gridCol w="937034">
                  <a:extLst>
                    <a:ext uri="{9D8B030D-6E8A-4147-A177-3AD203B41FA5}">
                      <a16:colId xmlns:a16="http://schemas.microsoft.com/office/drawing/2014/main" val="20003"/>
                    </a:ext>
                  </a:extLst>
                </a:gridCol>
                <a:gridCol w="937034">
                  <a:extLst>
                    <a:ext uri="{9D8B030D-6E8A-4147-A177-3AD203B41FA5}">
                      <a16:colId xmlns:a16="http://schemas.microsoft.com/office/drawing/2014/main" val="20004"/>
                    </a:ext>
                  </a:extLst>
                </a:gridCol>
                <a:gridCol w="937034">
                  <a:extLst>
                    <a:ext uri="{9D8B030D-6E8A-4147-A177-3AD203B41FA5}">
                      <a16:colId xmlns:a16="http://schemas.microsoft.com/office/drawing/2014/main" val="20005"/>
                    </a:ext>
                  </a:extLst>
                </a:gridCol>
                <a:gridCol w="937034">
                  <a:extLst>
                    <a:ext uri="{9D8B030D-6E8A-4147-A177-3AD203B41FA5}">
                      <a16:colId xmlns:a16="http://schemas.microsoft.com/office/drawing/2014/main" val="20006"/>
                    </a:ext>
                  </a:extLst>
                </a:gridCol>
                <a:gridCol w="937034">
                  <a:extLst>
                    <a:ext uri="{9D8B030D-6E8A-4147-A177-3AD203B41FA5}">
                      <a16:colId xmlns:a16="http://schemas.microsoft.com/office/drawing/2014/main" val="20007"/>
                    </a:ext>
                  </a:extLst>
                </a:gridCol>
                <a:gridCol w="1012754">
                  <a:extLst>
                    <a:ext uri="{9D8B030D-6E8A-4147-A177-3AD203B41FA5}">
                      <a16:colId xmlns:a16="http://schemas.microsoft.com/office/drawing/2014/main" val="20008"/>
                    </a:ext>
                  </a:extLst>
                </a:gridCol>
              </a:tblGrid>
              <a:tr h="459209">
                <a:tc>
                  <a:txBody>
                    <a:bodyPr/>
                    <a:lstStyle/>
                    <a:p>
                      <a:pPr algn="l" fontAlgn="b"/>
                      <a:r>
                        <a:rPr lang="en-US" sz="1800" b="1" u="none" strike="noStrike" dirty="0">
                          <a:effectLst/>
                          <a:latin typeface="+mn-lt"/>
                          <a:cs typeface="Arial" panose="020B0604020202020204" pitchFamily="34" charset="0"/>
                        </a:rPr>
                        <a:t>Age of 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0-10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11-20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21-30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31-40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41-50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51-60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61-70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71-Over</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440640">
                <a:tc>
                  <a:txBody>
                    <a:bodyPr/>
                    <a:lstStyle/>
                    <a:p>
                      <a:pPr algn="l" fontAlgn="b"/>
                      <a:r>
                        <a:rPr lang="en-US" sz="1800" b="1" u="none" strike="noStrike" dirty="0" smtClean="0">
                          <a:effectLst/>
                          <a:latin typeface="+mn-lt"/>
                          <a:cs typeface="Arial" panose="020B0604020202020204" pitchFamily="34" charset="0"/>
                        </a:rPr>
                        <a:t>THI </a:t>
                      </a:r>
                      <a:r>
                        <a:rPr lang="en-US" sz="1800" b="1" u="none" strike="noStrike" dirty="0">
                          <a:effectLst/>
                          <a:latin typeface="+mn-lt"/>
                          <a:cs typeface="Arial" panose="020B0604020202020204" pitchFamily="34" charset="0"/>
                        </a:rPr>
                        <a:t>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0</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3</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4</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3</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1</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1</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30846677"/>
              </p:ext>
            </p:extLst>
          </p:nvPr>
        </p:nvGraphicFramePr>
        <p:xfrm>
          <a:off x="988923" y="993789"/>
          <a:ext cx="5447681" cy="4147292"/>
        </p:xfrm>
        <a:graphic>
          <a:graphicData uri="http://schemas.openxmlformats.org/drawingml/2006/table">
            <a:tbl>
              <a:tblPr firstRow="1" bandRow="1">
                <a:tableStyleId>{BC89EF96-8CEA-46FF-86C4-4CE0E7609802}</a:tableStyleId>
              </a:tblPr>
              <a:tblGrid>
                <a:gridCol w="2810860">
                  <a:extLst>
                    <a:ext uri="{9D8B030D-6E8A-4147-A177-3AD203B41FA5}">
                      <a16:colId xmlns:a16="http://schemas.microsoft.com/office/drawing/2014/main" val="1179916030"/>
                    </a:ext>
                  </a:extLst>
                </a:gridCol>
                <a:gridCol w="2636821">
                  <a:extLst>
                    <a:ext uri="{9D8B030D-6E8A-4147-A177-3AD203B41FA5}">
                      <a16:colId xmlns:a16="http://schemas.microsoft.com/office/drawing/2014/main" val="2586376383"/>
                    </a:ext>
                  </a:extLst>
                </a:gridCol>
              </a:tblGrid>
              <a:tr h="522443">
                <a:tc>
                  <a:txBody>
                    <a:bodyPr/>
                    <a:lstStyle/>
                    <a:p>
                      <a:pPr algn="ctr"/>
                      <a:r>
                        <a:rPr lang="en-US" sz="1800" dirty="0" smtClean="0">
                          <a:solidFill>
                            <a:schemeClr val="tx1"/>
                          </a:solidFill>
                          <a:latin typeface="+mn-lt"/>
                        </a:rPr>
                        <a:t>Type</a:t>
                      </a:r>
                      <a:r>
                        <a:rPr lang="en-US" sz="1800" baseline="0" dirty="0" smtClean="0">
                          <a:solidFill>
                            <a:schemeClr val="tx1"/>
                          </a:solidFill>
                          <a:latin typeface="+mn-lt"/>
                        </a:rPr>
                        <a:t> of Case</a:t>
                      </a:r>
                      <a:endParaRPr lang="en-US" sz="1800" dirty="0">
                        <a:solidFill>
                          <a:schemeClr val="tx1"/>
                        </a:solidFill>
                        <a:latin typeface="+mn-lt"/>
                      </a:endParaRPr>
                    </a:p>
                  </a:txBody>
                  <a:tcPr/>
                </a:tc>
                <a:tc>
                  <a:txBody>
                    <a:bodyPr/>
                    <a:lstStyle/>
                    <a:p>
                      <a:pPr algn="ctr"/>
                      <a:r>
                        <a:rPr lang="en-US" sz="1800" baseline="0" dirty="0" smtClean="0">
                          <a:solidFill>
                            <a:schemeClr val="tx1"/>
                          </a:solidFill>
                          <a:latin typeface="+mn-lt"/>
                        </a:rPr>
                        <a:t>2019</a:t>
                      </a:r>
                      <a:endParaRPr lang="en-US" sz="1800" dirty="0">
                        <a:solidFill>
                          <a:schemeClr val="tx1"/>
                        </a:solidFill>
                        <a:latin typeface="+mn-lt"/>
                      </a:endParaRPr>
                    </a:p>
                  </a:txBody>
                  <a:tcPr/>
                </a:tc>
                <a:extLst>
                  <a:ext uri="{0D108BD9-81ED-4DB2-BD59-A6C34878D82A}">
                    <a16:rowId xmlns:a16="http://schemas.microsoft.com/office/drawing/2014/main" val="1396491189"/>
                  </a:ext>
                </a:extLst>
              </a:tr>
              <a:tr h="556551">
                <a:tc>
                  <a:txBody>
                    <a:bodyPr/>
                    <a:lstStyle/>
                    <a:p>
                      <a:pPr algn="ctr"/>
                      <a:r>
                        <a:rPr lang="en-US" sz="1800" dirty="0" smtClean="0">
                          <a:solidFill>
                            <a:schemeClr val="tx1"/>
                          </a:solidFill>
                          <a:latin typeface="+mn-lt"/>
                        </a:rPr>
                        <a:t>Vehicles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3</a:t>
                      </a:r>
                      <a:endParaRPr lang="en-US" sz="1800" dirty="0">
                        <a:solidFill>
                          <a:schemeClr val="tx1"/>
                        </a:solidFill>
                        <a:latin typeface="+mn-lt"/>
                      </a:endParaRPr>
                    </a:p>
                  </a:txBody>
                  <a:tcPr/>
                </a:tc>
                <a:extLst>
                  <a:ext uri="{0D108BD9-81ED-4DB2-BD59-A6C34878D82A}">
                    <a16:rowId xmlns:a16="http://schemas.microsoft.com/office/drawing/2014/main" val="1593068168"/>
                  </a:ext>
                </a:extLst>
              </a:tr>
              <a:tr h="533652">
                <a:tc>
                  <a:txBody>
                    <a:bodyPr/>
                    <a:lstStyle/>
                    <a:p>
                      <a:pPr algn="ctr"/>
                      <a:r>
                        <a:rPr lang="en-US" sz="1800" dirty="0" smtClean="0">
                          <a:solidFill>
                            <a:schemeClr val="tx1"/>
                          </a:solidFill>
                          <a:latin typeface="+mn-lt"/>
                        </a:rPr>
                        <a:t>Vehicle vs Bicycle</a:t>
                      </a:r>
                      <a:endParaRPr lang="en-US" sz="1800" baseline="0" dirty="0">
                        <a:solidFill>
                          <a:schemeClr val="tx1"/>
                        </a:solidFill>
                        <a:latin typeface="+mn-lt"/>
                      </a:endParaRPr>
                    </a:p>
                  </a:txBody>
                  <a:tcPr/>
                </a:tc>
                <a:tc>
                  <a:txBody>
                    <a:bodyPr/>
                    <a:lstStyle/>
                    <a:p>
                      <a:pPr algn="ctr"/>
                      <a:r>
                        <a:rPr lang="en-US" sz="1800" dirty="0" smtClean="0">
                          <a:solidFill>
                            <a:schemeClr val="tx1"/>
                          </a:solidFill>
                          <a:latin typeface="+mn-lt"/>
                        </a:rPr>
                        <a:t>0</a:t>
                      </a:r>
                      <a:endParaRPr lang="en-US" sz="1800" dirty="0">
                        <a:solidFill>
                          <a:schemeClr val="tx1"/>
                        </a:solidFill>
                        <a:latin typeface="+mn-lt"/>
                      </a:endParaRPr>
                    </a:p>
                  </a:txBody>
                  <a:tcPr/>
                </a:tc>
                <a:extLst>
                  <a:ext uri="{0D108BD9-81ED-4DB2-BD59-A6C34878D82A}">
                    <a16:rowId xmlns:a16="http://schemas.microsoft.com/office/drawing/2014/main" val="3545399859"/>
                  </a:ext>
                </a:extLst>
              </a:tr>
              <a:tr h="506970">
                <a:tc>
                  <a:txBody>
                    <a:bodyPr/>
                    <a:lstStyle/>
                    <a:p>
                      <a:pPr algn="ctr"/>
                      <a:r>
                        <a:rPr lang="en-US" sz="1800" dirty="0" smtClean="0">
                          <a:solidFill>
                            <a:schemeClr val="tx1"/>
                          </a:solidFill>
                          <a:latin typeface="+mn-lt"/>
                        </a:rPr>
                        <a:t>Vehicle vs Motorcycle</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5</a:t>
                      </a:r>
                      <a:endParaRPr lang="en-US" sz="1800" dirty="0">
                        <a:solidFill>
                          <a:schemeClr val="tx1"/>
                        </a:solidFill>
                        <a:latin typeface="+mn-lt"/>
                      </a:endParaRPr>
                    </a:p>
                  </a:txBody>
                  <a:tcPr/>
                </a:tc>
                <a:extLst>
                  <a:ext uri="{0D108BD9-81ED-4DB2-BD59-A6C34878D82A}">
                    <a16:rowId xmlns:a16="http://schemas.microsoft.com/office/drawing/2014/main" val="1204772389"/>
                  </a:ext>
                </a:extLst>
              </a:tr>
              <a:tr h="506919">
                <a:tc>
                  <a:txBody>
                    <a:bodyPr/>
                    <a:lstStyle/>
                    <a:p>
                      <a:pPr algn="ctr"/>
                      <a:r>
                        <a:rPr lang="en-US" sz="1800" dirty="0" smtClean="0">
                          <a:solidFill>
                            <a:schemeClr val="tx1"/>
                          </a:solidFill>
                          <a:latin typeface="+mn-lt"/>
                        </a:rPr>
                        <a:t>Vehicle vs Pedestrian</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7</a:t>
                      </a:r>
                      <a:endParaRPr lang="en-US" sz="1800" dirty="0">
                        <a:solidFill>
                          <a:schemeClr val="tx1"/>
                        </a:solidFill>
                        <a:latin typeface="+mn-lt"/>
                      </a:endParaRPr>
                    </a:p>
                  </a:txBody>
                  <a:tcPr/>
                </a:tc>
                <a:extLst>
                  <a:ext uri="{0D108BD9-81ED-4DB2-BD59-A6C34878D82A}">
                    <a16:rowId xmlns:a16="http://schemas.microsoft.com/office/drawing/2014/main" val="3440665260"/>
                  </a:ext>
                </a:extLst>
              </a:tr>
              <a:tr h="5069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mn-lt"/>
                        </a:rPr>
                        <a:t>Vehicle vs Scooter</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0</a:t>
                      </a:r>
                      <a:endParaRPr lang="en-US" sz="1800" dirty="0">
                        <a:solidFill>
                          <a:schemeClr val="tx1"/>
                        </a:solidFill>
                        <a:latin typeface="+mn-lt"/>
                      </a:endParaRPr>
                    </a:p>
                  </a:txBody>
                  <a:tcPr/>
                </a:tc>
                <a:extLst>
                  <a:ext uri="{0D108BD9-81ED-4DB2-BD59-A6C34878D82A}">
                    <a16:rowId xmlns:a16="http://schemas.microsoft.com/office/drawing/2014/main" val="10005"/>
                  </a:ext>
                </a:extLst>
              </a:tr>
              <a:tr h="506919">
                <a:tc>
                  <a:txBody>
                    <a:bodyPr/>
                    <a:lstStyle/>
                    <a:p>
                      <a:pPr algn="ctr"/>
                      <a:r>
                        <a:rPr lang="en-US" sz="1800" dirty="0" smtClean="0">
                          <a:solidFill>
                            <a:schemeClr val="tx1"/>
                          </a:solidFill>
                          <a:latin typeface="+mn-lt"/>
                        </a:rPr>
                        <a:t>Vehicle</a:t>
                      </a:r>
                      <a:r>
                        <a:rPr lang="en-US" sz="1800" baseline="0" dirty="0" smtClean="0">
                          <a:solidFill>
                            <a:schemeClr val="tx1"/>
                          </a:solidFill>
                          <a:latin typeface="+mn-lt"/>
                        </a:rPr>
                        <a:t> vs Semi</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10006"/>
                  </a:ext>
                </a:extLst>
              </a:tr>
              <a:tr h="506919">
                <a:tc>
                  <a:txBody>
                    <a:bodyPr/>
                    <a:lstStyle/>
                    <a:p>
                      <a:pPr algn="ctr"/>
                      <a:r>
                        <a:rPr lang="en-US" sz="1800" b="1" dirty="0" smtClean="0">
                          <a:solidFill>
                            <a:schemeClr val="tx1"/>
                          </a:solidFill>
                          <a:latin typeface="+mn-lt"/>
                        </a:rPr>
                        <a:t>Total for Year</a:t>
                      </a:r>
                      <a:endParaRPr lang="en-US" sz="1800" b="1" dirty="0">
                        <a:solidFill>
                          <a:schemeClr val="tx1"/>
                        </a:solidFill>
                        <a:latin typeface="+mn-lt"/>
                      </a:endParaRPr>
                    </a:p>
                  </a:txBody>
                  <a:tcPr/>
                </a:tc>
                <a:tc>
                  <a:txBody>
                    <a:bodyPr/>
                    <a:lstStyle/>
                    <a:p>
                      <a:pPr algn="ctr"/>
                      <a:r>
                        <a:rPr lang="en-US" sz="1800" b="1" dirty="0" smtClean="0">
                          <a:solidFill>
                            <a:schemeClr val="tx1"/>
                          </a:solidFill>
                          <a:latin typeface="+mn-lt"/>
                        </a:rPr>
                        <a:t>16</a:t>
                      </a:r>
                    </a:p>
                  </a:txBody>
                  <a:tcPr/>
                </a:tc>
                <a:extLst>
                  <a:ext uri="{0D108BD9-81ED-4DB2-BD59-A6C34878D82A}">
                    <a16:rowId xmlns:a16="http://schemas.microsoft.com/office/drawing/2014/main" val="10007"/>
                  </a:ext>
                </a:extLst>
              </a:tr>
            </a:tbl>
          </a:graphicData>
        </a:graphic>
      </p:graphicFrame>
      <p:sp>
        <p:nvSpPr>
          <p:cNvPr id="11" name="TextBox 10"/>
          <p:cNvSpPr txBox="1"/>
          <p:nvPr/>
        </p:nvSpPr>
        <p:spPr>
          <a:xfrm>
            <a:off x="6671622" y="2096097"/>
            <a:ext cx="2804097" cy="1754326"/>
          </a:xfrm>
          <a:prstGeom prst="rect">
            <a:avLst/>
          </a:prstGeom>
          <a:noFill/>
        </p:spPr>
        <p:txBody>
          <a:bodyPr wrap="square" rtlCol="0">
            <a:spAutoFit/>
          </a:bodyPr>
          <a:lstStyle/>
          <a:p>
            <a:r>
              <a:rPr lang="en-US" dirty="0" smtClean="0"/>
              <a:t>There were 16 accidents where 16 victims died. 7 out of 16 (%) involved Pedestrians. </a:t>
            </a:r>
            <a:r>
              <a:rPr lang="en-US" dirty="0"/>
              <a:t>7</a:t>
            </a:r>
            <a:r>
              <a:rPr lang="en-US" dirty="0" smtClean="0"/>
              <a:t> out of 16 (46%) were between the ages of 11 and 30 </a:t>
            </a:r>
            <a:r>
              <a:rPr lang="en-US" dirty="0" err="1" smtClean="0"/>
              <a:t>yoa</a:t>
            </a:r>
            <a:r>
              <a:rPr lang="en-US" dirty="0" smtClean="0"/>
              <a:t>.</a:t>
            </a:r>
          </a:p>
        </p:txBody>
      </p:sp>
      <p:sp>
        <p:nvSpPr>
          <p:cNvPr id="12" name="Oval 11"/>
          <p:cNvSpPr/>
          <p:nvPr/>
        </p:nvSpPr>
        <p:spPr>
          <a:xfrm>
            <a:off x="3021754" y="5888454"/>
            <a:ext cx="1965865" cy="935791"/>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5091692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2020 Traffic Fatalities</a:t>
            </a:r>
            <a:endParaRPr lang="en-US" dirty="0">
              <a:solidFill>
                <a:prstClr val="white"/>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89729" y="0"/>
            <a:ext cx="2129218" cy="1863787"/>
          </a:xfrm>
          <a:prstGeom prst="rect">
            <a:avLst/>
          </a:prstGeom>
        </p:spPr>
      </p:pic>
      <p:sp>
        <p:nvSpPr>
          <p:cNvPr id="15" name="Slide Number Placeholder 14"/>
          <p:cNvSpPr>
            <a:spLocks noGrp="1"/>
          </p:cNvSpPr>
          <p:nvPr>
            <p:ph type="sldNum" sz="quarter" idx="12"/>
          </p:nvPr>
        </p:nvSpPr>
        <p:spPr/>
        <p:txBody>
          <a:bodyPr/>
          <a:lstStyle/>
          <a:p>
            <a:fld id="{64FD1CA3-9234-4984-AF99-A5EC25CDA61C}" type="slidenum">
              <a:rPr lang="en-US" smtClean="0"/>
              <a:t>5</a:t>
            </a:fld>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1505412232"/>
              </p:ext>
            </p:extLst>
          </p:nvPr>
        </p:nvGraphicFramePr>
        <p:xfrm>
          <a:off x="102517" y="5821626"/>
          <a:ext cx="9616430" cy="899849"/>
        </p:xfrm>
        <a:graphic>
          <a:graphicData uri="http://schemas.openxmlformats.org/drawingml/2006/table">
            <a:tbl>
              <a:tblPr>
                <a:tableStyleId>{BC89EF96-8CEA-46FF-86C4-4CE0E7609802}</a:tableStyleId>
              </a:tblPr>
              <a:tblGrid>
                <a:gridCol w="2044438">
                  <a:extLst>
                    <a:ext uri="{9D8B030D-6E8A-4147-A177-3AD203B41FA5}">
                      <a16:colId xmlns:a16="http://schemas.microsoft.com/office/drawing/2014/main" val="20000"/>
                    </a:ext>
                  </a:extLst>
                </a:gridCol>
                <a:gridCol w="937034">
                  <a:extLst>
                    <a:ext uri="{9D8B030D-6E8A-4147-A177-3AD203B41FA5}">
                      <a16:colId xmlns:a16="http://schemas.microsoft.com/office/drawing/2014/main" val="20001"/>
                    </a:ext>
                  </a:extLst>
                </a:gridCol>
                <a:gridCol w="937034">
                  <a:extLst>
                    <a:ext uri="{9D8B030D-6E8A-4147-A177-3AD203B41FA5}">
                      <a16:colId xmlns:a16="http://schemas.microsoft.com/office/drawing/2014/main" val="20002"/>
                    </a:ext>
                  </a:extLst>
                </a:gridCol>
                <a:gridCol w="937034">
                  <a:extLst>
                    <a:ext uri="{9D8B030D-6E8A-4147-A177-3AD203B41FA5}">
                      <a16:colId xmlns:a16="http://schemas.microsoft.com/office/drawing/2014/main" val="20003"/>
                    </a:ext>
                  </a:extLst>
                </a:gridCol>
                <a:gridCol w="937034">
                  <a:extLst>
                    <a:ext uri="{9D8B030D-6E8A-4147-A177-3AD203B41FA5}">
                      <a16:colId xmlns:a16="http://schemas.microsoft.com/office/drawing/2014/main" val="20004"/>
                    </a:ext>
                  </a:extLst>
                </a:gridCol>
                <a:gridCol w="937034">
                  <a:extLst>
                    <a:ext uri="{9D8B030D-6E8A-4147-A177-3AD203B41FA5}">
                      <a16:colId xmlns:a16="http://schemas.microsoft.com/office/drawing/2014/main" val="20005"/>
                    </a:ext>
                  </a:extLst>
                </a:gridCol>
                <a:gridCol w="937034">
                  <a:extLst>
                    <a:ext uri="{9D8B030D-6E8A-4147-A177-3AD203B41FA5}">
                      <a16:colId xmlns:a16="http://schemas.microsoft.com/office/drawing/2014/main" val="20006"/>
                    </a:ext>
                  </a:extLst>
                </a:gridCol>
                <a:gridCol w="937034">
                  <a:extLst>
                    <a:ext uri="{9D8B030D-6E8A-4147-A177-3AD203B41FA5}">
                      <a16:colId xmlns:a16="http://schemas.microsoft.com/office/drawing/2014/main" val="20007"/>
                    </a:ext>
                  </a:extLst>
                </a:gridCol>
                <a:gridCol w="1012754">
                  <a:extLst>
                    <a:ext uri="{9D8B030D-6E8A-4147-A177-3AD203B41FA5}">
                      <a16:colId xmlns:a16="http://schemas.microsoft.com/office/drawing/2014/main" val="20008"/>
                    </a:ext>
                  </a:extLst>
                </a:gridCol>
              </a:tblGrid>
              <a:tr h="459209">
                <a:tc>
                  <a:txBody>
                    <a:bodyPr/>
                    <a:lstStyle/>
                    <a:p>
                      <a:pPr algn="l" fontAlgn="b"/>
                      <a:r>
                        <a:rPr lang="en-US" sz="1800" b="1" u="none" strike="noStrike" dirty="0">
                          <a:effectLst/>
                          <a:latin typeface="+mn-lt"/>
                          <a:cs typeface="Arial" panose="020B0604020202020204" pitchFamily="34" charset="0"/>
                        </a:rPr>
                        <a:t>Age of 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0-10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11-20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21-30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31-40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41-50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51-60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61-70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71-Over</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440640">
                <a:tc>
                  <a:txBody>
                    <a:bodyPr/>
                    <a:lstStyle/>
                    <a:p>
                      <a:pPr algn="l" fontAlgn="b"/>
                      <a:r>
                        <a:rPr lang="en-US" sz="1800" b="1" u="none" strike="noStrike" dirty="0" smtClean="0">
                          <a:effectLst/>
                          <a:latin typeface="+mn-lt"/>
                          <a:cs typeface="Arial" panose="020B0604020202020204" pitchFamily="34" charset="0"/>
                        </a:rPr>
                        <a:t>THI </a:t>
                      </a:r>
                      <a:r>
                        <a:rPr lang="en-US" sz="1800" b="1" u="none" strike="noStrike" dirty="0">
                          <a:effectLst/>
                          <a:latin typeface="+mn-lt"/>
                          <a:cs typeface="Arial" panose="020B0604020202020204" pitchFamily="34" charset="0"/>
                        </a:rPr>
                        <a:t>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0</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4</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1</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0</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4</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3</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4121807672"/>
              </p:ext>
            </p:extLst>
          </p:nvPr>
        </p:nvGraphicFramePr>
        <p:xfrm>
          <a:off x="988923" y="993789"/>
          <a:ext cx="5447681" cy="4733128"/>
        </p:xfrm>
        <a:graphic>
          <a:graphicData uri="http://schemas.openxmlformats.org/drawingml/2006/table">
            <a:tbl>
              <a:tblPr firstRow="1" bandRow="1">
                <a:tableStyleId>{BC89EF96-8CEA-46FF-86C4-4CE0E7609802}</a:tableStyleId>
              </a:tblPr>
              <a:tblGrid>
                <a:gridCol w="2810860">
                  <a:extLst>
                    <a:ext uri="{9D8B030D-6E8A-4147-A177-3AD203B41FA5}">
                      <a16:colId xmlns:a16="http://schemas.microsoft.com/office/drawing/2014/main" val="1179916030"/>
                    </a:ext>
                  </a:extLst>
                </a:gridCol>
                <a:gridCol w="2636821">
                  <a:extLst>
                    <a:ext uri="{9D8B030D-6E8A-4147-A177-3AD203B41FA5}">
                      <a16:colId xmlns:a16="http://schemas.microsoft.com/office/drawing/2014/main" val="2586376383"/>
                    </a:ext>
                  </a:extLst>
                </a:gridCol>
              </a:tblGrid>
              <a:tr h="522443">
                <a:tc>
                  <a:txBody>
                    <a:bodyPr/>
                    <a:lstStyle/>
                    <a:p>
                      <a:pPr algn="ctr"/>
                      <a:r>
                        <a:rPr lang="en-US" sz="1800" dirty="0" smtClean="0">
                          <a:solidFill>
                            <a:schemeClr val="tx1"/>
                          </a:solidFill>
                          <a:latin typeface="+mn-lt"/>
                        </a:rPr>
                        <a:t>Type</a:t>
                      </a:r>
                      <a:r>
                        <a:rPr lang="en-US" sz="1800" baseline="0" dirty="0" smtClean="0">
                          <a:solidFill>
                            <a:schemeClr val="tx1"/>
                          </a:solidFill>
                          <a:latin typeface="+mn-lt"/>
                        </a:rPr>
                        <a:t> of Case</a:t>
                      </a:r>
                      <a:endParaRPr lang="en-US" sz="1800" dirty="0">
                        <a:solidFill>
                          <a:schemeClr val="tx1"/>
                        </a:solidFill>
                        <a:latin typeface="+mn-lt"/>
                      </a:endParaRPr>
                    </a:p>
                  </a:txBody>
                  <a:tcPr/>
                </a:tc>
                <a:tc>
                  <a:txBody>
                    <a:bodyPr/>
                    <a:lstStyle/>
                    <a:p>
                      <a:pPr algn="ctr"/>
                      <a:r>
                        <a:rPr lang="en-US" sz="1800" baseline="0" dirty="0" smtClean="0">
                          <a:solidFill>
                            <a:schemeClr val="tx1"/>
                          </a:solidFill>
                          <a:latin typeface="+mn-lt"/>
                        </a:rPr>
                        <a:t>2020</a:t>
                      </a:r>
                      <a:endParaRPr lang="en-US" sz="1800" dirty="0">
                        <a:solidFill>
                          <a:schemeClr val="tx1"/>
                        </a:solidFill>
                        <a:latin typeface="+mn-lt"/>
                      </a:endParaRPr>
                    </a:p>
                  </a:txBody>
                  <a:tcPr/>
                </a:tc>
                <a:extLst>
                  <a:ext uri="{0D108BD9-81ED-4DB2-BD59-A6C34878D82A}">
                    <a16:rowId xmlns:a16="http://schemas.microsoft.com/office/drawing/2014/main" val="1396491189"/>
                  </a:ext>
                </a:extLst>
              </a:tr>
              <a:tr h="585836">
                <a:tc>
                  <a:txBody>
                    <a:bodyPr/>
                    <a:lstStyle/>
                    <a:p>
                      <a:pPr algn="ctr"/>
                      <a:r>
                        <a:rPr lang="en-US" sz="1800" dirty="0" smtClean="0">
                          <a:solidFill>
                            <a:schemeClr val="tx1"/>
                          </a:solidFill>
                          <a:latin typeface="+mn-lt"/>
                        </a:rPr>
                        <a:t>CMV/Bus</a:t>
                      </a:r>
                      <a:r>
                        <a:rPr lang="en-US" sz="1800" baseline="0" dirty="0" smtClean="0">
                          <a:solidFill>
                            <a:schemeClr val="tx1"/>
                          </a:solidFill>
                          <a:latin typeface="+mn-lt"/>
                        </a:rPr>
                        <a:t> vs. Ped</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2</a:t>
                      </a:r>
                    </a:p>
                  </a:txBody>
                  <a:tcPr/>
                </a:tc>
                <a:extLst>
                  <a:ext uri="{0D108BD9-81ED-4DB2-BD59-A6C34878D82A}">
                    <a16:rowId xmlns:a16="http://schemas.microsoft.com/office/drawing/2014/main" val="4080607991"/>
                  </a:ext>
                </a:extLst>
              </a:tr>
              <a:tr h="556551">
                <a:tc>
                  <a:txBody>
                    <a:bodyPr/>
                    <a:lstStyle/>
                    <a:p>
                      <a:pPr algn="ctr"/>
                      <a:r>
                        <a:rPr lang="en-US" sz="1800" dirty="0" smtClean="0">
                          <a:solidFill>
                            <a:schemeClr val="tx1"/>
                          </a:solidFill>
                          <a:latin typeface="+mn-lt"/>
                        </a:rPr>
                        <a:t>Vehicles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4</a:t>
                      </a:r>
                      <a:endParaRPr lang="en-US" sz="1800" dirty="0">
                        <a:solidFill>
                          <a:schemeClr val="tx1"/>
                        </a:solidFill>
                        <a:latin typeface="+mn-lt"/>
                      </a:endParaRPr>
                    </a:p>
                  </a:txBody>
                  <a:tcPr/>
                </a:tc>
                <a:extLst>
                  <a:ext uri="{0D108BD9-81ED-4DB2-BD59-A6C34878D82A}">
                    <a16:rowId xmlns:a16="http://schemas.microsoft.com/office/drawing/2014/main" val="1593068168"/>
                  </a:ext>
                </a:extLst>
              </a:tr>
              <a:tr h="533652">
                <a:tc>
                  <a:txBody>
                    <a:bodyPr/>
                    <a:lstStyle/>
                    <a:p>
                      <a:pPr algn="ctr"/>
                      <a:r>
                        <a:rPr lang="en-US" sz="1800" dirty="0" smtClean="0">
                          <a:solidFill>
                            <a:schemeClr val="tx1"/>
                          </a:solidFill>
                          <a:latin typeface="+mn-lt"/>
                        </a:rPr>
                        <a:t>Vehicle vs Bicycle</a:t>
                      </a:r>
                      <a:endParaRPr lang="en-US" sz="1800" baseline="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3545399859"/>
                  </a:ext>
                </a:extLst>
              </a:tr>
              <a:tr h="506970">
                <a:tc>
                  <a:txBody>
                    <a:bodyPr/>
                    <a:lstStyle/>
                    <a:p>
                      <a:pPr algn="ctr"/>
                      <a:r>
                        <a:rPr lang="en-US" sz="1800" dirty="0" smtClean="0">
                          <a:solidFill>
                            <a:schemeClr val="tx1"/>
                          </a:solidFill>
                          <a:latin typeface="+mn-lt"/>
                        </a:rPr>
                        <a:t>Vehicle vs Motorcycle</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2</a:t>
                      </a:r>
                      <a:endParaRPr lang="en-US" sz="1800" dirty="0">
                        <a:solidFill>
                          <a:schemeClr val="tx1"/>
                        </a:solidFill>
                        <a:latin typeface="+mn-lt"/>
                      </a:endParaRPr>
                    </a:p>
                  </a:txBody>
                  <a:tcPr/>
                </a:tc>
                <a:extLst>
                  <a:ext uri="{0D108BD9-81ED-4DB2-BD59-A6C34878D82A}">
                    <a16:rowId xmlns:a16="http://schemas.microsoft.com/office/drawing/2014/main" val="1204772389"/>
                  </a:ext>
                </a:extLst>
              </a:tr>
              <a:tr h="506919">
                <a:tc>
                  <a:txBody>
                    <a:bodyPr/>
                    <a:lstStyle/>
                    <a:p>
                      <a:pPr algn="ctr"/>
                      <a:r>
                        <a:rPr lang="en-US" sz="1800" dirty="0" smtClean="0">
                          <a:solidFill>
                            <a:schemeClr val="tx1"/>
                          </a:solidFill>
                          <a:latin typeface="+mn-lt"/>
                        </a:rPr>
                        <a:t>Vehicle vs Pedestrian</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5</a:t>
                      </a:r>
                      <a:endParaRPr lang="en-US" sz="1800" dirty="0">
                        <a:solidFill>
                          <a:schemeClr val="tx1"/>
                        </a:solidFill>
                        <a:latin typeface="+mn-lt"/>
                      </a:endParaRPr>
                    </a:p>
                  </a:txBody>
                  <a:tcPr/>
                </a:tc>
                <a:extLst>
                  <a:ext uri="{0D108BD9-81ED-4DB2-BD59-A6C34878D82A}">
                    <a16:rowId xmlns:a16="http://schemas.microsoft.com/office/drawing/2014/main" val="3440665260"/>
                  </a:ext>
                </a:extLst>
              </a:tr>
              <a:tr h="5069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mn-lt"/>
                        </a:rPr>
                        <a:t>Vehicle vs Scooter</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10006"/>
                  </a:ext>
                </a:extLst>
              </a:tr>
              <a:tr h="506919">
                <a:tc>
                  <a:txBody>
                    <a:bodyPr/>
                    <a:lstStyle/>
                    <a:p>
                      <a:pPr algn="ctr"/>
                      <a:r>
                        <a:rPr lang="en-US" sz="1800" dirty="0" smtClean="0">
                          <a:solidFill>
                            <a:schemeClr val="tx1"/>
                          </a:solidFill>
                          <a:latin typeface="+mn-lt"/>
                        </a:rPr>
                        <a:t>Vehicle</a:t>
                      </a:r>
                      <a:r>
                        <a:rPr lang="en-US" sz="1800" baseline="0" dirty="0" smtClean="0">
                          <a:solidFill>
                            <a:schemeClr val="tx1"/>
                          </a:solidFill>
                          <a:latin typeface="+mn-lt"/>
                        </a:rPr>
                        <a:t> vs Semi</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10007"/>
                  </a:ext>
                </a:extLst>
              </a:tr>
              <a:tr h="506919">
                <a:tc>
                  <a:txBody>
                    <a:bodyPr/>
                    <a:lstStyle/>
                    <a:p>
                      <a:pPr algn="ctr"/>
                      <a:r>
                        <a:rPr lang="en-US" sz="1800" b="1" dirty="0" smtClean="0">
                          <a:solidFill>
                            <a:schemeClr val="tx1"/>
                          </a:solidFill>
                          <a:latin typeface="+mn-lt"/>
                        </a:rPr>
                        <a:t>Total for Year</a:t>
                      </a:r>
                      <a:endParaRPr lang="en-US" sz="1800" b="1" dirty="0">
                        <a:solidFill>
                          <a:schemeClr val="tx1"/>
                        </a:solidFill>
                        <a:latin typeface="+mn-lt"/>
                      </a:endParaRPr>
                    </a:p>
                  </a:txBody>
                  <a:tcPr/>
                </a:tc>
                <a:tc>
                  <a:txBody>
                    <a:bodyPr/>
                    <a:lstStyle/>
                    <a:p>
                      <a:pPr algn="ctr"/>
                      <a:r>
                        <a:rPr lang="en-US" sz="1800" b="1" dirty="0" smtClean="0">
                          <a:solidFill>
                            <a:schemeClr val="tx1"/>
                          </a:solidFill>
                          <a:latin typeface="+mn-lt"/>
                        </a:rPr>
                        <a:t>16</a:t>
                      </a:r>
                      <a:endParaRPr lang="en-US" sz="1800" b="1" dirty="0">
                        <a:solidFill>
                          <a:schemeClr val="tx1"/>
                        </a:solidFill>
                        <a:latin typeface="+mn-lt"/>
                      </a:endParaRPr>
                    </a:p>
                  </a:txBody>
                  <a:tcPr/>
                </a:tc>
                <a:extLst>
                  <a:ext uri="{0D108BD9-81ED-4DB2-BD59-A6C34878D82A}">
                    <a16:rowId xmlns:a16="http://schemas.microsoft.com/office/drawing/2014/main" val="10008"/>
                  </a:ext>
                </a:extLst>
              </a:tr>
            </a:tbl>
          </a:graphicData>
        </a:graphic>
      </p:graphicFrame>
      <p:sp>
        <p:nvSpPr>
          <p:cNvPr id="11" name="TextBox 10"/>
          <p:cNvSpPr txBox="1"/>
          <p:nvPr/>
        </p:nvSpPr>
        <p:spPr>
          <a:xfrm>
            <a:off x="6671622" y="2096097"/>
            <a:ext cx="2804097" cy="1754326"/>
          </a:xfrm>
          <a:prstGeom prst="rect">
            <a:avLst/>
          </a:prstGeom>
          <a:noFill/>
        </p:spPr>
        <p:txBody>
          <a:bodyPr wrap="square" rtlCol="0">
            <a:spAutoFit/>
          </a:bodyPr>
          <a:lstStyle/>
          <a:p>
            <a:r>
              <a:rPr lang="en-US" dirty="0" smtClean="0"/>
              <a:t>There were 16 accidents where 16 victims died. 5 out of 16 (%) involved Pedestrians. </a:t>
            </a:r>
            <a:r>
              <a:rPr lang="en-US" dirty="0"/>
              <a:t>7</a:t>
            </a:r>
            <a:r>
              <a:rPr lang="en-US" dirty="0" smtClean="0"/>
              <a:t> out of 16 (46%) were over the age of 61.</a:t>
            </a:r>
          </a:p>
        </p:txBody>
      </p:sp>
      <p:sp>
        <p:nvSpPr>
          <p:cNvPr id="12" name="Oval 11"/>
          <p:cNvSpPr/>
          <p:nvPr/>
        </p:nvSpPr>
        <p:spPr>
          <a:xfrm>
            <a:off x="7795487" y="5837229"/>
            <a:ext cx="1965865" cy="935791"/>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887229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2021 Traffic Fatalities</a:t>
            </a:r>
            <a:endParaRPr lang="en-US" dirty="0">
              <a:solidFill>
                <a:prstClr val="white"/>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89729" y="0"/>
            <a:ext cx="2129218" cy="1863787"/>
          </a:xfrm>
          <a:prstGeom prst="rect">
            <a:avLst/>
          </a:prstGeom>
        </p:spPr>
      </p:pic>
      <p:sp>
        <p:nvSpPr>
          <p:cNvPr id="15" name="Slide Number Placeholder 14"/>
          <p:cNvSpPr>
            <a:spLocks noGrp="1"/>
          </p:cNvSpPr>
          <p:nvPr>
            <p:ph type="sldNum" sz="quarter" idx="12"/>
          </p:nvPr>
        </p:nvSpPr>
        <p:spPr/>
        <p:txBody>
          <a:bodyPr/>
          <a:lstStyle/>
          <a:p>
            <a:fld id="{64FD1CA3-9234-4984-AF99-A5EC25CDA61C}" type="slidenum">
              <a:rPr lang="en-US" smtClean="0"/>
              <a:t>6</a:t>
            </a:fld>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3884072550"/>
              </p:ext>
            </p:extLst>
          </p:nvPr>
        </p:nvGraphicFramePr>
        <p:xfrm>
          <a:off x="93858" y="5639063"/>
          <a:ext cx="9616430" cy="899849"/>
        </p:xfrm>
        <a:graphic>
          <a:graphicData uri="http://schemas.openxmlformats.org/drawingml/2006/table">
            <a:tbl>
              <a:tblPr>
                <a:tableStyleId>{BC89EF96-8CEA-46FF-86C4-4CE0E7609802}</a:tableStyleId>
              </a:tblPr>
              <a:tblGrid>
                <a:gridCol w="2044438">
                  <a:extLst>
                    <a:ext uri="{9D8B030D-6E8A-4147-A177-3AD203B41FA5}">
                      <a16:colId xmlns:a16="http://schemas.microsoft.com/office/drawing/2014/main" val="20000"/>
                    </a:ext>
                  </a:extLst>
                </a:gridCol>
                <a:gridCol w="937034">
                  <a:extLst>
                    <a:ext uri="{9D8B030D-6E8A-4147-A177-3AD203B41FA5}">
                      <a16:colId xmlns:a16="http://schemas.microsoft.com/office/drawing/2014/main" val="20001"/>
                    </a:ext>
                  </a:extLst>
                </a:gridCol>
                <a:gridCol w="937034">
                  <a:extLst>
                    <a:ext uri="{9D8B030D-6E8A-4147-A177-3AD203B41FA5}">
                      <a16:colId xmlns:a16="http://schemas.microsoft.com/office/drawing/2014/main" val="20002"/>
                    </a:ext>
                  </a:extLst>
                </a:gridCol>
                <a:gridCol w="937034">
                  <a:extLst>
                    <a:ext uri="{9D8B030D-6E8A-4147-A177-3AD203B41FA5}">
                      <a16:colId xmlns:a16="http://schemas.microsoft.com/office/drawing/2014/main" val="20003"/>
                    </a:ext>
                  </a:extLst>
                </a:gridCol>
                <a:gridCol w="937034">
                  <a:extLst>
                    <a:ext uri="{9D8B030D-6E8A-4147-A177-3AD203B41FA5}">
                      <a16:colId xmlns:a16="http://schemas.microsoft.com/office/drawing/2014/main" val="20004"/>
                    </a:ext>
                  </a:extLst>
                </a:gridCol>
                <a:gridCol w="937034">
                  <a:extLst>
                    <a:ext uri="{9D8B030D-6E8A-4147-A177-3AD203B41FA5}">
                      <a16:colId xmlns:a16="http://schemas.microsoft.com/office/drawing/2014/main" val="20005"/>
                    </a:ext>
                  </a:extLst>
                </a:gridCol>
                <a:gridCol w="937034">
                  <a:extLst>
                    <a:ext uri="{9D8B030D-6E8A-4147-A177-3AD203B41FA5}">
                      <a16:colId xmlns:a16="http://schemas.microsoft.com/office/drawing/2014/main" val="20006"/>
                    </a:ext>
                  </a:extLst>
                </a:gridCol>
                <a:gridCol w="937034">
                  <a:extLst>
                    <a:ext uri="{9D8B030D-6E8A-4147-A177-3AD203B41FA5}">
                      <a16:colId xmlns:a16="http://schemas.microsoft.com/office/drawing/2014/main" val="20007"/>
                    </a:ext>
                  </a:extLst>
                </a:gridCol>
                <a:gridCol w="1012754">
                  <a:extLst>
                    <a:ext uri="{9D8B030D-6E8A-4147-A177-3AD203B41FA5}">
                      <a16:colId xmlns:a16="http://schemas.microsoft.com/office/drawing/2014/main" val="20008"/>
                    </a:ext>
                  </a:extLst>
                </a:gridCol>
              </a:tblGrid>
              <a:tr h="459209">
                <a:tc>
                  <a:txBody>
                    <a:bodyPr/>
                    <a:lstStyle/>
                    <a:p>
                      <a:pPr algn="l" fontAlgn="b"/>
                      <a:r>
                        <a:rPr lang="en-US" sz="1800" b="1" u="none" strike="noStrike" dirty="0">
                          <a:effectLst/>
                          <a:latin typeface="+mn-lt"/>
                          <a:cs typeface="Arial" panose="020B0604020202020204" pitchFamily="34" charset="0"/>
                        </a:rPr>
                        <a:t>Age of 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0-10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11-20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21-30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31-40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41-50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51-60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61-70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71-Over</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440640">
                <a:tc>
                  <a:txBody>
                    <a:bodyPr/>
                    <a:lstStyle/>
                    <a:p>
                      <a:pPr algn="l" fontAlgn="b"/>
                      <a:r>
                        <a:rPr lang="en-US" sz="1800" b="1" u="none" strike="noStrike" dirty="0" smtClean="0">
                          <a:effectLst/>
                          <a:latin typeface="+mn-lt"/>
                          <a:cs typeface="Arial" panose="020B0604020202020204" pitchFamily="34" charset="0"/>
                        </a:rPr>
                        <a:t>THI </a:t>
                      </a:r>
                      <a:r>
                        <a:rPr lang="en-US" sz="1800" b="1" u="none" strike="noStrike" dirty="0">
                          <a:effectLst/>
                          <a:latin typeface="+mn-lt"/>
                          <a:cs typeface="Arial" panose="020B0604020202020204" pitchFamily="34" charset="0"/>
                        </a:rPr>
                        <a:t>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4</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4</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0</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6</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438028803"/>
              </p:ext>
            </p:extLst>
          </p:nvPr>
        </p:nvGraphicFramePr>
        <p:xfrm>
          <a:off x="988923" y="1180544"/>
          <a:ext cx="5447681" cy="4226209"/>
        </p:xfrm>
        <a:graphic>
          <a:graphicData uri="http://schemas.openxmlformats.org/drawingml/2006/table">
            <a:tbl>
              <a:tblPr firstRow="1" bandRow="1">
                <a:tableStyleId>{BC89EF96-8CEA-46FF-86C4-4CE0E7609802}</a:tableStyleId>
              </a:tblPr>
              <a:tblGrid>
                <a:gridCol w="2810860">
                  <a:extLst>
                    <a:ext uri="{9D8B030D-6E8A-4147-A177-3AD203B41FA5}">
                      <a16:colId xmlns:a16="http://schemas.microsoft.com/office/drawing/2014/main" val="1179916030"/>
                    </a:ext>
                  </a:extLst>
                </a:gridCol>
                <a:gridCol w="2636821">
                  <a:extLst>
                    <a:ext uri="{9D8B030D-6E8A-4147-A177-3AD203B41FA5}">
                      <a16:colId xmlns:a16="http://schemas.microsoft.com/office/drawing/2014/main" val="2586376383"/>
                    </a:ext>
                  </a:extLst>
                </a:gridCol>
              </a:tblGrid>
              <a:tr h="522443">
                <a:tc>
                  <a:txBody>
                    <a:bodyPr/>
                    <a:lstStyle/>
                    <a:p>
                      <a:pPr algn="ctr"/>
                      <a:r>
                        <a:rPr lang="en-US" sz="1800" dirty="0" smtClean="0">
                          <a:solidFill>
                            <a:schemeClr val="tx1"/>
                          </a:solidFill>
                          <a:latin typeface="+mn-lt"/>
                        </a:rPr>
                        <a:t>Type</a:t>
                      </a:r>
                      <a:r>
                        <a:rPr lang="en-US" sz="1800" baseline="0" dirty="0" smtClean="0">
                          <a:solidFill>
                            <a:schemeClr val="tx1"/>
                          </a:solidFill>
                          <a:latin typeface="+mn-lt"/>
                        </a:rPr>
                        <a:t> of Case</a:t>
                      </a:r>
                      <a:endParaRPr lang="en-US" sz="1800" dirty="0">
                        <a:solidFill>
                          <a:schemeClr val="tx1"/>
                        </a:solidFill>
                        <a:latin typeface="+mn-lt"/>
                      </a:endParaRPr>
                    </a:p>
                  </a:txBody>
                  <a:tcPr/>
                </a:tc>
                <a:tc>
                  <a:txBody>
                    <a:bodyPr/>
                    <a:lstStyle/>
                    <a:p>
                      <a:pPr algn="ctr"/>
                      <a:r>
                        <a:rPr lang="en-US" sz="1800" baseline="0" dirty="0" smtClean="0">
                          <a:solidFill>
                            <a:schemeClr val="tx1"/>
                          </a:solidFill>
                          <a:latin typeface="+mn-lt"/>
                        </a:rPr>
                        <a:t>2021</a:t>
                      </a:r>
                      <a:endParaRPr lang="en-US" sz="1800" dirty="0">
                        <a:solidFill>
                          <a:schemeClr val="tx1"/>
                        </a:solidFill>
                        <a:latin typeface="+mn-lt"/>
                      </a:endParaRPr>
                    </a:p>
                  </a:txBody>
                  <a:tcPr/>
                </a:tc>
                <a:extLst>
                  <a:ext uri="{0D108BD9-81ED-4DB2-BD59-A6C34878D82A}">
                    <a16:rowId xmlns:a16="http://schemas.microsoft.com/office/drawing/2014/main" val="1396491189"/>
                  </a:ext>
                </a:extLst>
              </a:tr>
              <a:tr h="585836">
                <a:tc>
                  <a:txBody>
                    <a:bodyPr/>
                    <a:lstStyle/>
                    <a:p>
                      <a:pPr algn="ctr"/>
                      <a:r>
                        <a:rPr lang="en-US" sz="1800" dirty="0" smtClean="0">
                          <a:solidFill>
                            <a:schemeClr val="tx1"/>
                          </a:solidFill>
                          <a:latin typeface="+mn-lt"/>
                        </a:rPr>
                        <a:t>Motorcycle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p>
                  </a:txBody>
                  <a:tcPr/>
                </a:tc>
                <a:extLst>
                  <a:ext uri="{0D108BD9-81ED-4DB2-BD59-A6C34878D82A}">
                    <a16:rowId xmlns:a16="http://schemas.microsoft.com/office/drawing/2014/main" val="4080607991"/>
                  </a:ext>
                </a:extLst>
              </a:tr>
              <a:tr h="556551">
                <a:tc>
                  <a:txBody>
                    <a:bodyPr/>
                    <a:lstStyle/>
                    <a:p>
                      <a:pPr algn="ctr"/>
                      <a:r>
                        <a:rPr lang="en-US" sz="1800" dirty="0" smtClean="0">
                          <a:solidFill>
                            <a:schemeClr val="tx1"/>
                          </a:solidFill>
                          <a:latin typeface="+mn-lt"/>
                        </a:rPr>
                        <a:t>Vehicles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9</a:t>
                      </a:r>
                      <a:endParaRPr lang="en-US" sz="1800" dirty="0">
                        <a:solidFill>
                          <a:schemeClr val="tx1"/>
                        </a:solidFill>
                        <a:latin typeface="+mn-lt"/>
                      </a:endParaRPr>
                    </a:p>
                  </a:txBody>
                  <a:tcPr/>
                </a:tc>
                <a:extLst>
                  <a:ext uri="{0D108BD9-81ED-4DB2-BD59-A6C34878D82A}">
                    <a16:rowId xmlns:a16="http://schemas.microsoft.com/office/drawing/2014/main" val="1593068168"/>
                  </a:ext>
                </a:extLst>
              </a:tr>
              <a:tr h="533652">
                <a:tc>
                  <a:txBody>
                    <a:bodyPr/>
                    <a:lstStyle/>
                    <a:p>
                      <a:pPr algn="ctr"/>
                      <a:r>
                        <a:rPr lang="en-US" sz="1800" dirty="0" smtClean="0">
                          <a:solidFill>
                            <a:schemeClr val="tx1"/>
                          </a:solidFill>
                          <a:latin typeface="+mn-lt"/>
                        </a:rPr>
                        <a:t>Vehicle vs Bicycle</a:t>
                      </a:r>
                      <a:endParaRPr lang="en-US" sz="1800" baseline="0" dirty="0">
                        <a:solidFill>
                          <a:schemeClr val="tx1"/>
                        </a:solidFill>
                        <a:latin typeface="+mn-lt"/>
                      </a:endParaRPr>
                    </a:p>
                  </a:txBody>
                  <a:tcPr/>
                </a:tc>
                <a:tc>
                  <a:txBody>
                    <a:bodyPr/>
                    <a:lstStyle/>
                    <a:p>
                      <a:pPr algn="ctr"/>
                      <a:r>
                        <a:rPr lang="en-US" sz="1800" dirty="0" smtClean="0">
                          <a:solidFill>
                            <a:schemeClr val="tx1"/>
                          </a:solidFill>
                          <a:latin typeface="+mn-lt"/>
                        </a:rPr>
                        <a:t>2</a:t>
                      </a:r>
                      <a:endParaRPr lang="en-US" sz="1800" dirty="0">
                        <a:solidFill>
                          <a:schemeClr val="tx1"/>
                        </a:solidFill>
                        <a:latin typeface="+mn-lt"/>
                      </a:endParaRPr>
                    </a:p>
                  </a:txBody>
                  <a:tcPr/>
                </a:tc>
                <a:extLst>
                  <a:ext uri="{0D108BD9-81ED-4DB2-BD59-A6C34878D82A}">
                    <a16:rowId xmlns:a16="http://schemas.microsoft.com/office/drawing/2014/main" val="3545399859"/>
                  </a:ext>
                </a:extLst>
              </a:tr>
              <a:tr h="506970">
                <a:tc>
                  <a:txBody>
                    <a:bodyPr/>
                    <a:lstStyle/>
                    <a:p>
                      <a:pPr algn="ctr"/>
                      <a:r>
                        <a:rPr lang="en-US" sz="1800" dirty="0" smtClean="0">
                          <a:solidFill>
                            <a:schemeClr val="tx1"/>
                          </a:solidFill>
                          <a:latin typeface="+mn-lt"/>
                        </a:rPr>
                        <a:t>Vehicle vs Motorcycle</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2</a:t>
                      </a:r>
                      <a:endParaRPr lang="en-US" sz="1800" dirty="0">
                        <a:solidFill>
                          <a:schemeClr val="tx1"/>
                        </a:solidFill>
                        <a:latin typeface="+mn-lt"/>
                      </a:endParaRPr>
                    </a:p>
                  </a:txBody>
                  <a:tcPr/>
                </a:tc>
                <a:extLst>
                  <a:ext uri="{0D108BD9-81ED-4DB2-BD59-A6C34878D82A}">
                    <a16:rowId xmlns:a16="http://schemas.microsoft.com/office/drawing/2014/main" val="1204772389"/>
                  </a:ext>
                </a:extLst>
              </a:tr>
              <a:tr h="506919">
                <a:tc>
                  <a:txBody>
                    <a:bodyPr/>
                    <a:lstStyle/>
                    <a:p>
                      <a:pPr algn="ctr"/>
                      <a:r>
                        <a:rPr lang="en-US" sz="1800" dirty="0" smtClean="0">
                          <a:solidFill>
                            <a:schemeClr val="tx1"/>
                          </a:solidFill>
                          <a:latin typeface="+mn-lt"/>
                        </a:rPr>
                        <a:t>Vehicle vs Pedestrian</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7</a:t>
                      </a:r>
                      <a:endParaRPr lang="en-US" sz="1800" dirty="0">
                        <a:solidFill>
                          <a:schemeClr val="tx1"/>
                        </a:solidFill>
                        <a:latin typeface="+mn-lt"/>
                      </a:endParaRPr>
                    </a:p>
                  </a:txBody>
                  <a:tcPr/>
                </a:tc>
                <a:extLst>
                  <a:ext uri="{0D108BD9-81ED-4DB2-BD59-A6C34878D82A}">
                    <a16:rowId xmlns:a16="http://schemas.microsoft.com/office/drawing/2014/main" val="3440665260"/>
                  </a:ext>
                </a:extLst>
              </a:tr>
              <a:tr h="506919">
                <a:tc>
                  <a:txBody>
                    <a:bodyPr/>
                    <a:lstStyle/>
                    <a:p>
                      <a:pPr algn="ctr"/>
                      <a:r>
                        <a:rPr lang="en-US" sz="1800" dirty="0" smtClean="0">
                          <a:solidFill>
                            <a:schemeClr val="tx1"/>
                          </a:solidFill>
                          <a:latin typeface="+mn-lt"/>
                        </a:rPr>
                        <a:t>Vehicle vs Scooter</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10006"/>
                  </a:ext>
                </a:extLst>
              </a:tr>
              <a:tr h="506919">
                <a:tc>
                  <a:txBody>
                    <a:bodyPr/>
                    <a:lstStyle/>
                    <a:p>
                      <a:pPr algn="ctr"/>
                      <a:r>
                        <a:rPr lang="en-US" sz="1800" b="1" dirty="0" smtClean="0">
                          <a:solidFill>
                            <a:schemeClr val="tx1"/>
                          </a:solidFill>
                          <a:latin typeface="+mn-lt"/>
                        </a:rPr>
                        <a:t>Total for Year</a:t>
                      </a:r>
                      <a:endParaRPr lang="en-US" sz="1800" b="1" dirty="0">
                        <a:solidFill>
                          <a:schemeClr val="tx1"/>
                        </a:solidFill>
                        <a:latin typeface="+mn-lt"/>
                      </a:endParaRPr>
                    </a:p>
                  </a:txBody>
                  <a:tcPr/>
                </a:tc>
                <a:tc>
                  <a:txBody>
                    <a:bodyPr/>
                    <a:lstStyle/>
                    <a:p>
                      <a:pPr algn="ctr"/>
                      <a:r>
                        <a:rPr lang="en-US" sz="1800" b="1" dirty="0" smtClean="0">
                          <a:solidFill>
                            <a:schemeClr val="tx1"/>
                          </a:solidFill>
                          <a:latin typeface="+mn-lt"/>
                        </a:rPr>
                        <a:t>22</a:t>
                      </a:r>
                      <a:endParaRPr lang="en-US" sz="1800" b="1" dirty="0">
                        <a:solidFill>
                          <a:schemeClr val="tx1"/>
                        </a:solidFill>
                        <a:latin typeface="+mn-lt"/>
                      </a:endParaRPr>
                    </a:p>
                  </a:txBody>
                  <a:tcPr/>
                </a:tc>
                <a:extLst>
                  <a:ext uri="{0D108BD9-81ED-4DB2-BD59-A6C34878D82A}">
                    <a16:rowId xmlns:a16="http://schemas.microsoft.com/office/drawing/2014/main" val="10007"/>
                  </a:ext>
                </a:extLst>
              </a:tr>
            </a:tbl>
          </a:graphicData>
        </a:graphic>
      </p:graphicFrame>
      <p:sp>
        <p:nvSpPr>
          <p:cNvPr id="11" name="TextBox 10"/>
          <p:cNvSpPr txBox="1"/>
          <p:nvPr/>
        </p:nvSpPr>
        <p:spPr>
          <a:xfrm>
            <a:off x="6671622" y="2096097"/>
            <a:ext cx="2804097" cy="1754326"/>
          </a:xfrm>
          <a:prstGeom prst="rect">
            <a:avLst/>
          </a:prstGeom>
          <a:noFill/>
        </p:spPr>
        <p:txBody>
          <a:bodyPr wrap="square" rtlCol="0">
            <a:spAutoFit/>
          </a:bodyPr>
          <a:lstStyle/>
          <a:p>
            <a:r>
              <a:rPr lang="en-US" dirty="0" smtClean="0"/>
              <a:t>There were 22 accidents where 22 victims died. 7 out of 22 (32%) involved pedestrians. </a:t>
            </a:r>
            <a:r>
              <a:rPr lang="en-US" dirty="0"/>
              <a:t>6</a:t>
            </a:r>
            <a:r>
              <a:rPr lang="en-US" dirty="0" smtClean="0"/>
              <a:t> out of 22 (27%) were over the age of 71.</a:t>
            </a:r>
          </a:p>
        </p:txBody>
      </p:sp>
      <p:sp>
        <p:nvSpPr>
          <p:cNvPr id="12" name="Oval 11"/>
          <p:cNvSpPr/>
          <p:nvPr/>
        </p:nvSpPr>
        <p:spPr>
          <a:xfrm>
            <a:off x="8722732" y="5542983"/>
            <a:ext cx="996215" cy="109200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335526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2022 Traffic Fatalities</a:t>
            </a:r>
            <a:endParaRPr lang="en-US" dirty="0">
              <a:solidFill>
                <a:prstClr val="white"/>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89729" y="0"/>
            <a:ext cx="2129218" cy="1863787"/>
          </a:xfrm>
          <a:prstGeom prst="rect">
            <a:avLst/>
          </a:prstGeom>
        </p:spPr>
      </p:pic>
      <p:sp>
        <p:nvSpPr>
          <p:cNvPr id="15" name="Slide Number Placeholder 14"/>
          <p:cNvSpPr>
            <a:spLocks noGrp="1"/>
          </p:cNvSpPr>
          <p:nvPr>
            <p:ph type="sldNum" sz="quarter" idx="12"/>
          </p:nvPr>
        </p:nvSpPr>
        <p:spPr/>
        <p:txBody>
          <a:bodyPr/>
          <a:lstStyle/>
          <a:p>
            <a:fld id="{64FD1CA3-9234-4984-AF99-A5EC25CDA61C}" type="slidenum">
              <a:rPr lang="en-US" smtClean="0"/>
              <a:t>7</a:t>
            </a:fld>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2606007806"/>
              </p:ext>
            </p:extLst>
          </p:nvPr>
        </p:nvGraphicFramePr>
        <p:xfrm>
          <a:off x="93858" y="5639063"/>
          <a:ext cx="9616430" cy="899849"/>
        </p:xfrm>
        <a:graphic>
          <a:graphicData uri="http://schemas.openxmlformats.org/drawingml/2006/table">
            <a:tbl>
              <a:tblPr>
                <a:tableStyleId>{BC89EF96-8CEA-46FF-86C4-4CE0E7609802}</a:tableStyleId>
              </a:tblPr>
              <a:tblGrid>
                <a:gridCol w="2044438">
                  <a:extLst>
                    <a:ext uri="{9D8B030D-6E8A-4147-A177-3AD203B41FA5}">
                      <a16:colId xmlns:a16="http://schemas.microsoft.com/office/drawing/2014/main" val="20000"/>
                    </a:ext>
                  </a:extLst>
                </a:gridCol>
                <a:gridCol w="937034">
                  <a:extLst>
                    <a:ext uri="{9D8B030D-6E8A-4147-A177-3AD203B41FA5}">
                      <a16:colId xmlns:a16="http://schemas.microsoft.com/office/drawing/2014/main" val="20001"/>
                    </a:ext>
                  </a:extLst>
                </a:gridCol>
                <a:gridCol w="937034">
                  <a:extLst>
                    <a:ext uri="{9D8B030D-6E8A-4147-A177-3AD203B41FA5}">
                      <a16:colId xmlns:a16="http://schemas.microsoft.com/office/drawing/2014/main" val="20002"/>
                    </a:ext>
                  </a:extLst>
                </a:gridCol>
                <a:gridCol w="937034">
                  <a:extLst>
                    <a:ext uri="{9D8B030D-6E8A-4147-A177-3AD203B41FA5}">
                      <a16:colId xmlns:a16="http://schemas.microsoft.com/office/drawing/2014/main" val="20003"/>
                    </a:ext>
                  </a:extLst>
                </a:gridCol>
                <a:gridCol w="937034">
                  <a:extLst>
                    <a:ext uri="{9D8B030D-6E8A-4147-A177-3AD203B41FA5}">
                      <a16:colId xmlns:a16="http://schemas.microsoft.com/office/drawing/2014/main" val="20004"/>
                    </a:ext>
                  </a:extLst>
                </a:gridCol>
                <a:gridCol w="937034">
                  <a:extLst>
                    <a:ext uri="{9D8B030D-6E8A-4147-A177-3AD203B41FA5}">
                      <a16:colId xmlns:a16="http://schemas.microsoft.com/office/drawing/2014/main" val="20005"/>
                    </a:ext>
                  </a:extLst>
                </a:gridCol>
                <a:gridCol w="937034">
                  <a:extLst>
                    <a:ext uri="{9D8B030D-6E8A-4147-A177-3AD203B41FA5}">
                      <a16:colId xmlns:a16="http://schemas.microsoft.com/office/drawing/2014/main" val="20006"/>
                    </a:ext>
                  </a:extLst>
                </a:gridCol>
                <a:gridCol w="937034">
                  <a:extLst>
                    <a:ext uri="{9D8B030D-6E8A-4147-A177-3AD203B41FA5}">
                      <a16:colId xmlns:a16="http://schemas.microsoft.com/office/drawing/2014/main" val="20007"/>
                    </a:ext>
                  </a:extLst>
                </a:gridCol>
                <a:gridCol w="1012754">
                  <a:extLst>
                    <a:ext uri="{9D8B030D-6E8A-4147-A177-3AD203B41FA5}">
                      <a16:colId xmlns:a16="http://schemas.microsoft.com/office/drawing/2014/main" val="20008"/>
                    </a:ext>
                  </a:extLst>
                </a:gridCol>
              </a:tblGrid>
              <a:tr h="459209">
                <a:tc>
                  <a:txBody>
                    <a:bodyPr/>
                    <a:lstStyle/>
                    <a:p>
                      <a:pPr algn="l" fontAlgn="b"/>
                      <a:r>
                        <a:rPr lang="en-US" sz="1800" b="1" u="none" strike="noStrike" dirty="0">
                          <a:effectLst/>
                          <a:latin typeface="+mn-lt"/>
                          <a:cs typeface="Arial" panose="020B0604020202020204" pitchFamily="34" charset="0"/>
                        </a:rPr>
                        <a:t>Age of 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0-10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11-20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21-30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31-40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41-50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51-60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61-70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71-Over</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440640">
                <a:tc>
                  <a:txBody>
                    <a:bodyPr/>
                    <a:lstStyle/>
                    <a:p>
                      <a:pPr algn="l" fontAlgn="b"/>
                      <a:r>
                        <a:rPr lang="en-US" sz="1800" b="1" u="none" strike="noStrike" dirty="0" smtClean="0">
                          <a:effectLst/>
                          <a:latin typeface="+mn-lt"/>
                          <a:cs typeface="Arial" panose="020B0604020202020204" pitchFamily="34" charset="0"/>
                        </a:rPr>
                        <a:t>THI </a:t>
                      </a:r>
                      <a:r>
                        <a:rPr lang="en-US" sz="1800" b="1" u="none" strike="noStrike" dirty="0">
                          <a:effectLst/>
                          <a:latin typeface="+mn-lt"/>
                          <a:cs typeface="Arial" panose="020B0604020202020204" pitchFamily="34" charset="0"/>
                        </a:rPr>
                        <a:t>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0</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1</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5</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6</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3</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4</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3</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840262027"/>
              </p:ext>
            </p:extLst>
          </p:nvPr>
        </p:nvGraphicFramePr>
        <p:xfrm>
          <a:off x="988923" y="1180544"/>
          <a:ext cx="5447681" cy="4226209"/>
        </p:xfrm>
        <a:graphic>
          <a:graphicData uri="http://schemas.openxmlformats.org/drawingml/2006/table">
            <a:tbl>
              <a:tblPr firstRow="1" bandRow="1">
                <a:tableStyleId>{BC89EF96-8CEA-46FF-86C4-4CE0E7609802}</a:tableStyleId>
              </a:tblPr>
              <a:tblGrid>
                <a:gridCol w="2810860">
                  <a:extLst>
                    <a:ext uri="{9D8B030D-6E8A-4147-A177-3AD203B41FA5}">
                      <a16:colId xmlns:a16="http://schemas.microsoft.com/office/drawing/2014/main" val="1179916030"/>
                    </a:ext>
                  </a:extLst>
                </a:gridCol>
                <a:gridCol w="2636821">
                  <a:extLst>
                    <a:ext uri="{9D8B030D-6E8A-4147-A177-3AD203B41FA5}">
                      <a16:colId xmlns:a16="http://schemas.microsoft.com/office/drawing/2014/main" val="2586376383"/>
                    </a:ext>
                  </a:extLst>
                </a:gridCol>
              </a:tblGrid>
              <a:tr h="522443">
                <a:tc>
                  <a:txBody>
                    <a:bodyPr/>
                    <a:lstStyle/>
                    <a:p>
                      <a:pPr algn="ctr"/>
                      <a:r>
                        <a:rPr lang="en-US" sz="1800" dirty="0" smtClean="0">
                          <a:solidFill>
                            <a:schemeClr val="tx1"/>
                          </a:solidFill>
                          <a:latin typeface="+mn-lt"/>
                        </a:rPr>
                        <a:t>Type</a:t>
                      </a:r>
                      <a:r>
                        <a:rPr lang="en-US" sz="1800" baseline="0" dirty="0" smtClean="0">
                          <a:solidFill>
                            <a:schemeClr val="tx1"/>
                          </a:solidFill>
                          <a:latin typeface="+mn-lt"/>
                        </a:rPr>
                        <a:t> of Case</a:t>
                      </a:r>
                      <a:endParaRPr lang="en-US" sz="1800" dirty="0">
                        <a:solidFill>
                          <a:schemeClr val="tx1"/>
                        </a:solidFill>
                        <a:latin typeface="+mn-lt"/>
                      </a:endParaRPr>
                    </a:p>
                  </a:txBody>
                  <a:tcPr/>
                </a:tc>
                <a:tc>
                  <a:txBody>
                    <a:bodyPr/>
                    <a:lstStyle/>
                    <a:p>
                      <a:pPr algn="ctr"/>
                      <a:r>
                        <a:rPr lang="en-US" sz="1800" baseline="0" dirty="0" smtClean="0">
                          <a:solidFill>
                            <a:schemeClr val="tx1"/>
                          </a:solidFill>
                          <a:latin typeface="+mn-lt"/>
                        </a:rPr>
                        <a:t>2022</a:t>
                      </a:r>
                      <a:endParaRPr lang="en-US" sz="1800" dirty="0">
                        <a:solidFill>
                          <a:schemeClr val="tx1"/>
                        </a:solidFill>
                        <a:latin typeface="+mn-lt"/>
                      </a:endParaRPr>
                    </a:p>
                  </a:txBody>
                  <a:tcPr/>
                </a:tc>
                <a:extLst>
                  <a:ext uri="{0D108BD9-81ED-4DB2-BD59-A6C34878D82A}">
                    <a16:rowId xmlns:a16="http://schemas.microsoft.com/office/drawing/2014/main" val="1396491189"/>
                  </a:ext>
                </a:extLst>
              </a:tr>
              <a:tr h="585836">
                <a:tc>
                  <a:txBody>
                    <a:bodyPr/>
                    <a:lstStyle/>
                    <a:p>
                      <a:pPr algn="ctr"/>
                      <a:r>
                        <a:rPr lang="en-US" sz="1800" dirty="0" smtClean="0">
                          <a:solidFill>
                            <a:schemeClr val="tx1"/>
                          </a:solidFill>
                          <a:latin typeface="+mn-lt"/>
                        </a:rPr>
                        <a:t>Motorcycle vs Pedestrian</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p>
                  </a:txBody>
                  <a:tcPr/>
                </a:tc>
                <a:extLst>
                  <a:ext uri="{0D108BD9-81ED-4DB2-BD59-A6C34878D82A}">
                    <a16:rowId xmlns:a16="http://schemas.microsoft.com/office/drawing/2014/main" val="4080607991"/>
                  </a:ext>
                </a:extLst>
              </a:tr>
              <a:tr h="556551">
                <a:tc>
                  <a:txBody>
                    <a:bodyPr/>
                    <a:lstStyle/>
                    <a:p>
                      <a:pPr algn="ctr"/>
                      <a:r>
                        <a:rPr lang="en-US" sz="1800" dirty="0" smtClean="0">
                          <a:solidFill>
                            <a:schemeClr val="tx1"/>
                          </a:solidFill>
                          <a:latin typeface="+mn-lt"/>
                        </a:rPr>
                        <a:t>Vehicles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7</a:t>
                      </a:r>
                      <a:endParaRPr lang="en-US" sz="1800" dirty="0">
                        <a:solidFill>
                          <a:schemeClr val="tx1"/>
                        </a:solidFill>
                        <a:latin typeface="+mn-lt"/>
                      </a:endParaRPr>
                    </a:p>
                  </a:txBody>
                  <a:tcPr/>
                </a:tc>
                <a:extLst>
                  <a:ext uri="{0D108BD9-81ED-4DB2-BD59-A6C34878D82A}">
                    <a16:rowId xmlns:a16="http://schemas.microsoft.com/office/drawing/2014/main" val="1593068168"/>
                  </a:ext>
                </a:extLst>
              </a:tr>
              <a:tr h="533652">
                <a:tc>
                  <a:txBody>
                    <a:bodyPr/>
                    <a:lstStyle/>
                    <a:p>
                      <a:pPr algn="ctr"/>
                      <a:r>
                        <a:rPr lang="en-US" sz="1800" dirty="0" smtClean="0">
                          <a:solidFill>
                            <a:schemeClr val="tx1"/>
                          </a:solidFill>
                          <a:latin typeface="+mn-lt"/>
                        </a:rPr>
                        <a:t>Vehicle vs Bicycle</a:t>
                      </a:r>
                      <a:endParaRPr lang="en-US" sz="1800" baseline="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3545399859"/>
                  </a:ext>
                </a:extLst>
              </a:tr>
              <a:tr h="506970">
                <a:tc>
                  <a:txBody>
                    <a:bodyPr/>
                    <a:lstStyle/>
                    <a:p>
                      <a:pPr algn="ctr"/>
                      <a:r>
                        <a:rPr lang="en-US" sz="1800" dirty="0" smtClean="0">
                          <a:solidFill>
                            <a:schemeClr val="tx1"/>
                          </a:solidFill>
                          <a:latin typeface="+mn-lt"/>
                        </a:rPr>
                        <a:t>Vehicle vs Motorcycle</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6</a:t>
                      </a:r>
                      <a:endParaRPr lang="en-US" sz="1800" dirty="0">
                        <a:solidFill>
                          <a:schemeClr val="tx1"/>
                        </a:solidFill>
                        <a:latin typeface="+mn-lt"/>
                      </a:endParaRPr>
                    </a:p>
                  </a:txBody>
                  <a:tcPr/>
                </a:tc>
                <a:extLst>
                  <a:ext uri="{0D108BD9-81ED-4DB2-BD59-A6C34878D82A}">
                    <a16:rowId xmlns:a16="http://schemas.microsoft.com/office/drawing/2014/main" val="1204772389"/>
                  </a:ext>
                </a:extLst>
              </a:tr>
              <a:tr h="506919">
                <a:tc>
                  <a:txBody>
                    <a:bodyPr/>
                    <a:lstStyle/>
                    <a:p>
                      <a:pPr algn="ctr"/>
                      <a:r>
                        <a:rPr lang="en-US" sz="1800" dirty="0" smtClean="0">
                          <a:solidFill>
                            <a:schemeClr val="tx1"/>
                          </a:solidFill>
                          <a:latin typeface="+mn-lt"/>
                        </a:rPr>
                        <a:t>Vehicle vs Pedestrian</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8</a:t>
                      </a:r>
                      <a:endParaRPr lang="en-US" sz="1800" dirty="0">
                        <a:solidFill>
                          <a:schemeClr val="tx1"/>
                        </a:solidFill>
                        <a:latin typeface="+mn-lt"/>
                      </a:endParaRPr>
                    </a:p>
                  </a:txBody>
                  <a:tcPr/>
                </a:tc>
                <a:extLst>
                  <a:ext uri="{0D108BD9-81ED-4DB2-BD59-A6C34878D82A}">
                    <a16:rowId xmlns:a16="http://schemas.microsoft.com/office/drawing/2014/main" val="3440665260"/>
                  </a:ext>
                </a:extLst>
              </a:tr>
              <a:tr h="506919">
                <a:tc>
                  <a:txBody>
                    <a:bodyPr/>
                    <a:lstStyle/>
                    <a:p>
                      <a:pPr algn="ctr"/>
                      <a:r>
                        <a:rPr lang="en-US" sz="1800" dirty="0" smtClean="0">
                          <a:solidFill>
                            <a:schemeClr val="tx1"/>
                          </a:solidFill>
                          <a:latin typeface="+mn-lt"/>
                        </a:rPr>
                        <a:t>Vehicle vs Scooter</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endParaRPr lang="en-US" sz="1800" dirty="0">
                        <a:solidFill>
                          <a:schemeClr val="tx1"/>
                        </a:solidFill>
                        <a:latin typeface="+mn-lt"/>
                      </a:endParaRPr>
                    </a:p>
                  </a:txBody>
                  <a:tcPr/>
                </a:tc>
                <a:extLst>
                  <a:ext uri="{0D108BD9-81ED-4DB2-BD59-A6C34878D82A}">
                    <a16:rowId xmlns:a16="http://schemas.microsoft.com/office/drawing/2014/main" val="10006"/>
                  </a:ext>
                </a:extLst>
              </a:tr>
              <a:tr h="506919">
                <a:tc>
                  <a:txBody>
                    <a:bodyPr/>
                    <a:lstStyle/>
                    <a:p>
                      <a:pPr algn="ctr"/>
                      <a:r>
                        <a:rPr lang="en-US" sz="1800" b="1" dirty="0" smtClean="0">
                          <a:solidFill>
                            <a:schemeClr val="tx1"/>
                          </a:solidFill>
                          <a:latin typeface="+mn-lt"/>
                        </a:rPr>
                        <a:t>Total for Year</a:t>
                      </a:r>
                      <a:endParaRPr lang="en-US" sz="1800" b="1" dirty="0">
                        <a:solidFill>
                          <a:schemeClr val="tx1"/>
                        </a:solidFill>
                        <a:latin typeface="+mn-lt"/>
                      </a:endParaRPr>
                    </a:p>
                  </a:txBody>
                  <a:tcPr/>
                </a:tc>
                <a:tc>
                  <a:txBody>
                    <a:bodyPr/>
                    <a:lstStyle/>
                    <a:p>
                      <a:pPr algn="ctr"/>
                      <a:r>
                        <a:rPr lang="en-US" sz="1800" b="1" dirty="0" smtClean="0">
                          <a:solidFill>
                            <a:schemeClr val="tx1"/>
                          </a:solidFill>
                          <a:latin typeface="+mn-lt"/>
                        </a:rPr>
                        <a:t>24</a:t>
                      </a:r>
                      <a:endParaRPr lang="en-US" sz="1800" b="1" dirty="0">
                        <a:solidFill>
                          <a:schemeClr val="tx1"/>
                        </a:solidFill>
                        <a:latin typeface="+mn-lt"/>
                      </a:endParaRPr>
                    </a:p>
                  </a:txBody>
                  <a:tcPr/>
                </a:tc>
                <a:extLst>
                  <a:ext uri="{0D108BD9-81ED-4DB2-BD59-A6C34878D82A}">
                    <a16:rowId xmlns:a16="http://schemas.microsoft.com/office/drawing/2014/main" val="10007"/>
                  </a:ext>
                </a:extLst>
              </a:tr>
            </a:tbl>
          </a:graphicData>
        </a:graphic>
      </p:graphicFrame>
      <p:sp>
        <p:nvSpPr>
          <p:cNvPr id="11" name="TextBox 10"/>
          <p:cNvSpPr txBox="1"/>
          <p:nvPr/>
        </p:nvSpPr>
        <p:spPr>
          <a:xfrm>
            <a:off x="6671622" y="2096097"/>
            <a:ext cx="2804097" cy="1754326"/>
          </a:xfrm>
          <a:prstGeom prst="rect">
            <a:avLst/>
          </a:prstGeom>
          <a:noFill/>
        </p:spPr>
        <p:txBody>
          <a:bodyPr wrap="square" rtlCol="0">
            <a:spAutoFit/>
          </a:bodyPr>
          <a:lstStyle/>
          <a:p>
            <a:r>
              <a:rPr lang="en-US" dirty="0" smtClean="0"/>
              <a:t>There were 24 accidents where 24 victims died. 7 out of 24 (29%) involved motorcycles. 11 out of 24 (46%) were over the between 21 and 40 </a:t>
            </a:r>
            <a:r>
              <a:rPr lang="en-US" dirty="0" err="1" smtClean="0"/>
              <a:t>yoa</a:t>
            </a:r>
            <a:r>
              <a:rPr lang="en-US" dirty="0" smtClean="0"/>
              <a:t>.</a:t>
            </a:r>
          </a:p>
        </p:txBody>
      </p:sp>
      <p:sp>
        <p:nvSpPr>
          <p:cNvPr id="12" name="Oval 11"/>
          <p:cNvSpPr/>
          <p:nvPr/>
        </p:nvSpPr>
        <p:spPr>
          <a:xfrm>
            <a:off x="4004686" y="5613593"/>
            <a:ext cx="1965865" cy="109200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697140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3" name="Rectangle 12">
            <a:extLst>
              <a:ext uri="{FF2B5EF4-FFF2-40B4-BE49-F238E27FC236}">
                <a16:creationId xmlns:a16="http://schemas.microsoft.com/office/drawing/2014/main" id="{BD70781D-A0DE-1241-B0A0-F326575008D4}"/>
              </a:ext>
            </a:extLst>
          </p:cNvPr>
          <p:cNvSpPr/>
          <p:nvPr/>
        </p:nvSpPr>
        <p:spPr>
          <a:xfrm>
            <a:off x="9710288" y="81163"/>
            <a:ext cx="202438" cy="6848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2023 Traffic Fatalities</a:t>
            </a:r>
            <a:endParaRPr lang="en-US" dirty="0">
              <a:solidFill>
                <a:prstClr val="white"/>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89729" y="0"/>
            <a:ext cx="2129218" cy="1863787"/>
          </a:xfrm>
          <a:prstGeom prst="rect">
            <a:avLst/>
          </a:prstGeom>
        </p:spPr>
      </p:pic>
      <p:sp>
        <p:nvSpPr>
          <p:cNvPr id="15" name="Slide Number Placeholder 14"/>
          <p:cNvSpPr>
            <a:spLocks noGrp="1"/>
          </p:cNvSpPr>
          <p:nvPr>
            <p:ph type="sldNum" sz="quarter" idx="12"/>
          </p:nvPr>
        </p:nvSpPr>
        <p:spPr/>
        <p:txBody>
          <a:bodyPr/>
          <a:lstStyle/>
          <a:p>
            <a:fld id="{64FD1CA3-9234-4984-AF99-A5EC25CDA61C}" type="slidenum">
              <a:rPr lang="en-US" smtClean="0"/>
              <a:t>8</a:t>
            </a:fld>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1483386077"/>
              </p:ext>
            </p:extLst>
          </p:nvPr>
        </p:nvGraphicFramePr>
        <p:xfrm>
          <a:off x="93852" y="5406753"/>
          <a:ext cx="9616430" cy="899849"/>
        </p:xfrm>
        <a:graphic>
          <a:graphicData uri="http://schemas.openxmlformats.org/drawingml/2006/table">
            <a:tbl>
              <a:tblPr>
                <a:tableStyleId>{BC89EF96-8CEA-46FF-86C4-4CE0E7609802}</a:tableStyleId>
              </a:tblPr>
              <a:tblGrid>
                <a:gridCol w="2044438">
                  <a:extLst>
                    <a:ext uri="{9D8B030D-6E8A-4147-A177-3AD203B41FA5}">
                      <a16:colId xmlns:a16="http://schemas.microsoft.com/office/drawing/2014/main" val="20000"/>
                    </a:ext>
                  </a:extLst>
                </a:gridCol>
                <a:gridCol w="937034">
                  <a:extLst>
                    <a:ext uri="{9D8B030D-6E8A-4147-A177-3AD203B41FA5}">
                      <a16:colId xmlns:a16="http://schemas.microsoft.com/office/drawing/2014/main" val="20001"/>
                    </a:ext>
                  </a:extLst>
                </a:gridCol>
                <a:gridCol w="937034">
                  <a:extLst>
                    <a:ext uri="{9D8B030D-6E8A-4147-A177-3AD203B41FA5}">
                      <a16:colId xmlns:a16="http://schemas.microsoft.com/office/drawing/2014/main" val="20002"/>
                    </a:ext>
                  </a:extLst>
                </a:gridCol>
                <a:gridCol w="937034">
                  <a:extLst>
                    <a:ext uri="{9D8B030D-6E8A-4147-A177-3AD203B41FA5}">
                      <a16:colId xmlns:a16="http://schemas.microsoft.com/office/drawing/2014/main" val="20003"/>
                    </a:ext>
                  </a:extLst>
                </a:gridCol>
                <a:gridCol w="937034">
                  <a:extLst>
                    <a:ext uri="{9D8B030D-6E8A-4147-A177-3AD203B41FA5}">
                      <a16:colId xmlns:a16="http://schemas.microsoft.com/office/drawing/2014/main" val="20004"/>
                    </a:ext>
                  </a:extLst>
                </a:gridCol>
                <a:gridCol w="937034">
                  <a:extLst>
                    <a:ext uri="{9D8B030D-6E8A-4147-A177-3AD203B41FA5}">
                      <a16:colId xmlns:a16="http://schemas.microsoft.com/office/drawing/2014/main" val="20005"/>
                    </a:ext>
                  </a:extLst>
                </a:gridCol>
                <a:gridCol w="937034">
                  <a:extLst>
                    <a:ext uri="{9D8B030D-6E8A-4147-A177-3AD203B41FA5}">
                      <a16:colId xmlns:a16="http://schemas.microsoft.com/office/drawing/2014/main" val="20006"/>
                    </a:ext>
                  </a:extLst>
                </a:gridCol>
                <a:gridCol w="937034">
                  <a:extLst>
                    <a:ext uri="{9D8B030D-6E8A-4147-A177-3AD203B41FA5}">
                      <a16:colId xmlns:a16="http://schemas.microsoft.com/office/drawing/2014/main" val="20007"/>
                    </a:ext>
                  </a:extLst>
                </a:gridCol>
                <a:gridCol w="1012754">
                  <a:extLst>
                    <a:ext uri="{9D8B030D-6E8A-4147-A177-3AD203B41FA5}">
                      <a16:colId xmlns:a16="http://schemas.microsoft.com/office/drawing/2014/main" val="20008"/>
                    </a:ext>
                  </a:extLst>
                </a:gridCol>
              </a:tblGrid>
              <a:tr h="459209">
                <a:tc>
                  <a:txBody>
                    <a:bodyPr/>
                    <a:lstStyle/>
                    <a:p>
                      <a:pPr algn="l" fontAlgn="b"/>
                      <a:r>
                        <a:rPr lang="en-US" sz="1800" b="1" u="none" strike="noStrike" dirty="0">
                          <a:effectLst/>
                          <a:latin typeface="+mn-lt"/>
                          <a:cs typeface="Arial" panose="020B0604020202020204" pitchFamily="34" charset="0"/>
                        </a:rPr>
                        <a:t>Age of 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0-10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11-20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21-30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31-40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41-50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51-60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61-70</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tc>
                  <a:txBody>
                    <a:bodyPr/>
                    <a:lstStyle/>
                    <a:p>
                      <a:pPr algn="ctr" fontAlgn="b"/>
                      <a:r>
                        <a:rPr lang="en-US" sz="1800" u="none" strike="noStrike" dirty="0">
                          <a:effectLst/>
                          <a:latin typeface="+mn-lt"/>
                          <a:cs typeface="Arial" panose="020B0604020202020204" pitchFamily="34" charset="0"/>
                        </a:rPr>
                        <a:t>71-Over</a:t>
                      </a:r>
                      <a:endParaRPr lang="en-US" sz="1800" b="1" i="0" u="none" strike="noStrike" dirty="0">
                        <a:solidFill>
                          <a:srgbClr val="2F75B5"/>
                        </a:solidFill>
                        <a:effectLst/>
                        <a:latin typeface="+mn-lt"/>
                        <a:cs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440640">
                <a:tc>
                  <a:txBody>
                    <a:bodyPr/>
                    <a:lstStyle/>
                    <a:p>
                      <a:pPr algn="l" fontAlgn="b"/>
                      <a:r>
                        <a:rPr lang="en-US" sz="1800" b="1" u="none" strike="noStrike" dirty="0" smtClean="0">
                          <a:effectLst/>
                          <a:latin typeface="+mn-lt"/>
                          <a:cs typeface="Arial" panose="020B0604020202020204" pitchFamily="34" charset="0"/>
                        </a:rPr>
                        <a:t>THI </a:t>
                      </a:r>
                      <a:r>
                        <a:rPr lang="en-US" sz="1800" b="1" u="none" strike="noStrike" dirty="0">
                          <a:effectLst/>
                          <a:latin typeface="+mn-lt"/>
                          <a:cs typeface="Arial" panose="020B0604020202020204" pitchFamily="34" charset="0"/>
                        </a:rPr>
                        <a:t>Victims</a:t>
                      </a:r>
                      <a:endParaRPr lang="en-US" sz="1800" b="1" i="0" u="none" strike="noStrike" dirty="0">
                        <a:solidFill>
                          <a:srgbClr val="2F75B5"/>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0</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2</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5</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1</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1</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smtClean="0">
                          <a:solidFill>
                            <a:schemeClr val="tx1"/>
                          </a:solidFill>
                          <a:effectLst/>
                          <a:latin typeface="+mn-lt"/>
                          <a:cs typeface="Arial" panose="020B0604020202020204" pitchFamily="34" charset="0"/>
                        </a:rPr>
                        <a:t>5</a:t>
                      </a:r>
                      <a:endParaRPr lang="en-US" sz="1800" b="0" i="0" u="none" strike="noStrike" dirty="0">
                        <a:solidFill>
                          <a:schemeClr val="tx1"/>
                        </a:solidFill>
                        <a:effectLst/>
                        <a:latin typeface="+mn-lt"/>
                        <a:cs typeface="Arial" panose="020B0604020202020204" pitchFamily="34" charset="0"/>
                      </a:endParaRPr>
                    </a:p>
                  </a:txBody>
                  <a:tcPr marL="9525" marR="9525" marT="9525" marB="0" anchor="b">
                    <a:solidFill>
                      <a:schemeClr val="accent1">
                        <a:lumMod val="20000"/>
                        <a:lumOff val="80000"/>
                      </a:schemeClr>
                    </a:solidFill>
                  </a:tcPr>
                </a:tc>
                <a:tc>
                  <a:txBody>
                    <a:bodyPr/>
                    <a:lstStyle/>
                    <a:p>
                      <a:pPr algn="ctr" fontAlgn="b"/>
                      <a:r>
                        <a:rPr lang="en-US" sz="1800" b="0" i="0" u="none" strike="noStrike" dirty="0">
                          <a:solidFill>
                            <a:schemeClr val="tx1"/>
                          </a:solidFill>
                          <a:effectLst/>
                          <a:latin typeface="+mn-lt"/>
                          <a:cs typeface="Arial" panose="020B0604020202020204" pitchFamily="34" charset="0"/>
                        </a:rPr>
                        <a:t>4</a:t>
                      </a:r>
                    </a:p>
                  </a:txBody>
                  <a:tcPr marL="9525" marR="9525" marT="9525" marB="0" anchor="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709168974"/>
              </p:ext>
            </p:extLst>
          </p:nvPr>
        </p:nvGraphicFramePr>
        <p:xfrm>
          <a:off x="256291" y="1144808"/>
          <a:ext cx="5747285" cy="4029529"/>
        </p:xfrm>
        <a:graphic>
          <a:graphicData uri="http://schemas.openxmlformats.org/drawingml/2006/table">
            <a:tbl>
              <a:tblPr firstRow="1" bandRow="1">
                <a:tableStyleId>{BC89EF96-8CEA-46FF-86C4-4CE0E7609802}</a:tableStyleId>
              </a:tblPr>
              <a:tblGrid>
                <a:gridCol w="2965448">
                  <a:extLst>
                    <a:ext uri="{9D8B030D-6E8A-4147-A177-3AD203B41FA5}">
                      <a16:colId xmlns:a16="http://schemas.microsoft.com/office/drawing/2014/main" val="1179916030"/>
                    </a:ext>
                  </a:extLst>
                </a:gridCol>
                <a:gridCol w="2781837">
                  <a:extLst>
                    <a:ext uri="{9D8B030D-6E8A-4147-A177-3AD203B41FA5}">
                      <a16:colId xmlns:a16="http://schemas.microsoft.com/office/drawing/2014/main" val="2586376383"/>
                    </a:ext>
                  </a:extLst>
                </a:gridCol>
              </a:tblGrid>
              <a:tr h="566022">
                <a:tc>
                  <a:txBody>
                    <a:bodyPr/>
                    <a:lstStyle/>
                    <a:p>
                      <a:pPr algn="ctr"/>
                      <a:r>
                        <a:rPr lang="en-US" sz="1800" dirty="0" smtClean="0">
                          <a:solidFill>
                            <a:schemeClr val="tx1"/>
                          </a:solidFill>
                          <a:latin typeface="+mn-lt"/>
                        </a:rPr>
                        <a:t>Type</a:t>
                      </a:r>
                      <a:r>
                        <a:rPr lang="en-US" sz="1800" baseline="0" dirty="0" smtClean="0">
                          <a:solidFill>
                            <a:schemeClr val="tx1"/>
                          </a:solidFill>
                          <a:latin typeface="+mn-lt"/>
                        </a:rPr>
                        <a:t> of Case</a:t>
                      </a:r>
                      <a:endParaRPr lang="en-US" sz="1800" dirty="0">
                        <a:solidFill>
                          <a:schemeClr val="tx1"/>
                        </a:solidFill>
                        <a:latin typeface="+mn-lt"/>
                      </a:endParaRPr>
                    </a:p>
                  </a:txBody>
                  <a:tcPr/>
                </a:tc>
                <a:tc>
                  <a:txBody>
                    <a:bodyPr/>
                    <a:lstStyle/>
                    <a:p>
                      <a:pPr algn="ctr"/>
                      <a:r>
                        <a:rPr lang="en-US" sz="1800" baseline="0" dirty="0" smtClean="0">
                          <a:solidFill>
                            <a:schemeClr val="tx1"/>
                          </a:solidFill>
                          <a:latin typeface="+mn-lt"/>
                        </a:rPr>
                        <a:t>2023</a:t>
                      </a:r>
                      <a:endParaRPr lang="en-US" sz="1800" dirty="0">
                        <a:solidFill>
                          <a:schemeClr val="tx1"/>
                        </a:solidFill>
                        <a:latin typeface="+mn-lt"/>
                      </a:endParaRPr>
                    </a:p>
                  </a:txBody>
                  <a:tcPr/>
                </a:tc>
                <a:extLst>
                  <a:ext uri="{0D108BD9-81ED-4DB2-BD59-A6C34878D82A}">
                    <a16:rowId xmlns:a16="http://schemas.microsoft.com/office/drawing/2014/main" val="1396491189"/>
                  </a:ext>
                </a:extLst>
              </a:tr>
              <a:tr h="634702">
                <a:tc>
                  <a:txBody>
                    <a:bodyPr/>
                    <a:lstStyle/>
                    <a:p>
                      <a:pPr algn="ctr"/>
                      <a:r>
                        <a:rPr lang="en-US" sz="1800" dirty="0" smtClean="0">
                          <a:solidFill>
                            <a:schemeClr val="tx1"/>
                          </a:solidFill>
                          <a:latin typeface="+mn-lt"/>
                        </a:rPr>
                        <a:t>Motorcycle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1</a:t>
                      </a:r>
                    </a:p>
                  </a:txBody>
                  <a:tcPr/>
                </a:tc>
                <a:extLst>
                  <a:ext uri="{0D108BD9-81ED-4DB2-BD59-A6C34878D82A}">
                    <a16:rowId xmlns:a16="http://schemas.microsoft.com/office/drawing/2014/main" val="4080607991"/>
                  </a:ext>
                </a:extLst>
              </a:tr>
              <a:tr h="602975">
                <a:tc>
                  <a:txBody>
                    <a:bodyPr/>
                    <a:lstStyle/>
                    <a:p>
                      <a:pPr algn="ctr"/>
                      <a:r>
                        <a:rPr lang="en-US" sz="1800" dirty="0" smtClean="0">
                          <a:solidFill>
                            <a:schemeClr val="tx1"/>
                          </a:solidFill>
                          <a:latin typeface="+mn-lt"/>
                        </a:rPr>
                        <a:t>Vehicles Only</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5</a:t>
                      </a:r>
                      <a:endParaRPr lang="en-US" sz="1800" dirty="0">
                        <a:solidFill>
                          <a:schemeClr val="tx1"/>
                        </a:solidFill>
                        <a:latin typeface="+mn-lt"/>
                      </a:endParaRPr>
                    </a:p>
                  </a:txBody>
                  <a:tcPr/>
                </a:tc>
                <a:extLst>
                  <a:ext uri="{0D108BD9-81ED-4DB2-BD59-A6C34878D82A}">
                    <a16:rowId xmlns:a16="http://schemas.microsoft.com/office/drawing/2014/main" val="1593068168"/>
                  </a:ext>
                </a:extLst>
              </a:tr>
              <a:tr h="578166">
                <a:tc>
                  <a:txBody>
                    <a:bodyPr/>
                    <a:lstStyle/>
                    <a:p>
                      <a:pPr algn="ctr"/>
                      <a:r>
                        <a:rPr lang="en-US" sz="1800" dirty="0" smtClean="0">
                          <a:solidFill>
                            <a:schemeClr val="tx1"/>
                          </a:solidFill>
                          <a:latin typeface="+mn-lt"/>
                        </a:rPr>
                        <a:t>Vehicle vs Bicycle</a:t>
                      </a:r>
                      <a:endParaRPr lang="en-US" sz="1800" baseline="0" dirty="0">
                        <a:solidFill>
                          <a:schemeClr val="tx1"/>
                        </a:solidFill>
                        <a:latin typeface="+mn-lt"/>
                      </a:endParaRPr>
                    </a:p>
                  </a:txBody>
                  <a:tcPr/>
                </a:tc>
                <a:tc>
                  <a:txBody>
                    <a:bodyPr/>
                    <a:lstStyle/>
                    <a:p>
                      <a:pPr algn="ctr"/>
                      <a:r>
                        <a:rPr lang="en-US" sz="1800" dirty="0" smtClean="0">
                          <a:solidFill>
                            <a:schemeClr val="tx1"/>
                          </a:solidFill>
                          <a:latin typeface="+mn-lt"/>
                        </a:rPr>
                        <a:t>3</a:t>
                      </a:r>
                      <a:endParaRPr lang="en-US" sz="1800" dirty="0">
                        <a:solidFill>
                          <a:schemeClr val="tx1"/>
                        </a:solidFill>
                        <a:latin typeface="+mn-lt"/>
                      </a:endParaRPr>
                    </a:p>
                  </a:txBody>
                  <a:tcPr/>
                </a:tc>
                <a:extLst>
                  <a:ext uri="{0D108BD9-81ED-4DB2-BD59-A6C34878D82A}">
                    <a16:rowId xmlns:a16="http://schemas.microsoft.com/office/drawing/2014/main" val="3545399859"/>
                  </a:ext>
                </a:extLst>
              </a:tr>
              <a:tr h="549258">
                <a:tc>
                  <a:txBody>
                    <a:bodyPr/>
                    <a:lstStyle/>
                    <a:p>
                      <a:pPr algn="ctr"/>
                      <a:r>
                        <a:rPr lang="en-US" sz="1800" dirty="0" smtClean="0">
                          <a:solidFill>
                            <a:schemeClr val="tx1"/>
                          </a:solidFill>
                          <a:latin typeface="+mn-lt"/>
                        </a:rPr>
                        <a:t>Vehicle vs Motorcycle</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7</a:t>
                      </a:r>
                      <a:endParaRPr lang="en-US" sz="1800" dirty="0">
                        <a:solidFill>
                          <a:schemeClr val="tx1"/>
                        </a:solidFill>
                        <a:latin typeface="+mn-lt"/>
                      </a:endParaRPr>
                    </a:p>
                  </a:txBody>
                  <a:tcPr/>
                </a:tc>
                <a:extLst>
                  <a:ext uri="{0D108BD9-81ED-4DB2-BD59-A6C34878D82A}">
                    <a16:rowId xmlns:a16="http://schemas.microsoft.com/office/drawing/2014/main" val="1204772389"/>
                  </a:ext>
                </a:extLst>
              </a:tr>
              <a:tr h="549203">
                <a:tc>
                  <a:txBody>
                    <a:bodyPr/>
                    <a:lstStyle/>
                    <a:p>
                      <a:pPr algn="ctr"/>
                      <a:r>
                        <a:rPr lang="en-US" sz="1800" dirty="0" smtClean="0">
                          <a:solidFill>
                            <a:schemeClr val="tx1"/>
                          </a:solidFill>
                          <a:latin typeface="+mn-lt"/>
                        </a:rPr>
                        <a:t>Vehicle vs Pedestrian</a:t>
                      </a:r>
                      <a:endParaRPr lang="en-US" sz="1800" dirty="0">
                        <a:solidFill>
                          <a:schemeClr val="tx1"/>
                        </a:solidFill>
                        <a:latin typeface="+mn-lt"/>
                      </a:endParaRPr>
                    </a:p>
                  </a:txBody>
                  <a:tcPr/>
                </a:tc>
                <a:tc>
                  <a:txBody>
                    <a:bodyPr/>
                    <a:lstStyle/>
                    <a:p>
                      <a:pPr algn="ctr"/>
                      <a:r>
                        <a:rPr lang="en-US" sz="1800" dirty="0" smtClean="0">
                          <a:solidFill>
                            <a:schemeClr val="tx1"/>
                          </a:solidFill>
                          <a:latin typeface="+mn-lt"/>
                        </a:rPr>
                        <a:t>4</a:t>
                      </a:r>
                      <a:endParaRPr lang="en-US" sz="1800" dirty="0">
                        <a:solidFill>
                          <a:schemeClr val="tx1"/>
                        </a:solidFill>
                        <a:latin typeface="+mn-lt"/>
                      </a:endParaRPr>
                    </a:p>
                  </a:txBody>
                  <a:tcPr/>
                </a:tc>
                <a:extLst>
                  <a:ext uri="{0D108BD9-81ED-4DB2-BD59-A6C34878D82A}">
                    <a16:rowId xmlns:a16="http://schemas.microsoft.com/office/drawing/2014/main" val="3440665260"/>
                  </a:ext>
                </a:extLst>
              </a:tr>
              <a:tr h="549203">
                <a:tc>
                  <a:txBody>
                    <a:bodyPr/>
                    <a:lstStyle/>
                    <a:p>
                      <a:pPr algn="ctr"/>
                      <a:r>
                        <a:rPr lang="en-US" sz="1800" b="1" dirty="0" smtClean="0">
                          <a:solidFill>
                            <a:schemeClr val="tx1"/>
                          </a:solidFill>
                          <a:latin typeface="+mn-lt"/>
                        </a:rPr>
                        <a:t>Total for Year</a:t>
                      </a:r>
                      <a:endParaRPr lang="en-US" sz="1800" b="1" dirty="0">
                        <a:solidFill>
                          <a:schemeClr val="tx1"/>
                        </a:solidFill>
                        <a:latin typeface="+mn-lt"/>
                      </a:endParaRPr>
                    </a:p>
                  </a:txBody>
                  <a:tcPr/>
                </a:tc>
                <a:tc>
                  <a:txBody>
                    <a:bodyPr/>
                    <a:lstStyle/>
                    <a:p>
                      <a:pPr algn="ctr"/>
                      <a:r>
                        <a:rPr lang="en-US" sz="1800" b="1" dirty="0" smtClean="0">
                          <a:solidFill>
                            <a:schemeClr val="tx1"/>
                          </a:solidFill>
                          <a:latin typeface="+mn-lt"/>
                        </a:rPr>
                        <a:t>20</a:t>
                      </a:r>
                      <a:endParaRPr lang="en-US" sz="1800" b="1" dirty="0">
                        <a:solidFill>
                          <a:schemeClr val="tx1"/>
                        </a:solidFill>
                        <a:latin typeface="+mn-lt"/>
                      </a:endParaRPr>
                    </a:p>
                  </a:txBody>
                  <a:tcPr/>
                </a:tc>
                <a:extLst>
                  <a:ext uri="{0D108BD9-81ED-4DB2-BD59-A6C34878D82A}">
                    <a16:rowId xmlns:a16="http://schemas.microsoft.com/office/drawing/2014/main" val="10006"/>
                  </a:ext>
                </a:extLst>
              </a:tr>
            </a:tbl>
          </a:graphicData>
        </a:graphic>
      </p:graphicFrame>
      <p:sp>
        <p:nvSpPr>
          <p:cNvPr id="11" name="Oval 10"/>
          <p:cNvSpPr/>
          <p:nvPr/>
        </p:nvSpPr>
        <p:spPr>
          <a:xfrm>
            <a:off x="7753082" y="5404956"/>
            <a:ext cx="1965865" cy="109200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TextBox 11"/>
          <p:cNvSpPr txBox="1"/>
          <p:nvPr/>
        </p:nvSpPr>
        <p:spPr>
          <a:xfrm>
            <a:off x="6454883" y="2061511"/>
            <a:ext cx="2804097" cy="1754326"/>
          </a:xfrm>
          <a:prstGeom prst="rect">
            <a:avLst/>
          </a:prstGeom>
          <a:noFill/>
        </p:spPr>
        <p:txBody>
          <a:bodyPr wrap="square" rtlCol="0">
            <a:spAutoFit/>
          </a:bodyPr>
          <a:lstStyle/>
          <a:p>
            <a:r>
              <a:rPr lang="en-US" dirty="0" smtClean="0"/>
              <a:t>There were 19 accidents where 20 victims died. 8 out of 20 (40%) involved motorcycles. 9 out of 20 (45%) were over the age of 61.</a:t>
            </a:r>
          </a:p>
        </p:txBody>
      </p:sp>
    </p:spTree>
    <p:extLst>
      <p:ext uri="{BB962C8B-B14F-4D97-AF65-F5344CB8AC3E}">
        <p14:creationId xmlns:p14="http://schemas.microsoft.com/office/powerpoint/2010/main" val="3747343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3A774C5-EBAA-C34B-BF02-9394D93803F8}"/>
              </a:ext>
            </a:extLst>
          </p:cNvPr>
          <p:cNvSpPr/>
          <p:nvPr/>
        </p:nvSpPr>
        <p:spPr>
          <a:xfrm>
            <a:off x="9906000" y="228601"/>
            <a:ext cx="2057401" cy="6477000"/>
          </a:xfrm>
          <a:custGeom>
            <a:avLst/>
            <a:gdLst/>
            <a:ahLst/>
            <a:cxnLst/>
            <a:rect l="l" t="t" r="r" b="b"/>
            <a:pathLst>
              <a:path w="2642870" h="6556375">
                <a:moveTo>
                  <a:pt x="0" y="6556248"/>
                </a:moveTo>
                <a:lnTo>
                  <a:pt x="2642616" y="6556248"/>
                </a:lnTo>
                <a:lnTo>
                  <a:pt x="2642616" y="0"/>
                </a:lnTo>
                <a:lnTo>
                  <a:pt x="0" y="0"/>
                </a:lnTo>
                <a:lnTo>
                  <a:pt x="0" y="6556248"/>
                </a:lnTo>
                <a:close/>
              </a:path>
            </a:pathLst>
          </a:custGeom>
          <a:solidFill>
            <a:schemeClr val="tx2">
              <a:lumMod val="75000"/>
            </a:schemeClr>
          </a:solidFill>
        </p:spPr>
        <p:txBody>
          <a:bodyPr wrap="square" lIns="0" tIns="0" rIns="0" bIns="0" rtlCol="0"/>
          <a:lstStyle/>
          <a:p>
            <a:pPr>
              <a:defRPr/>
            </a:pPr>
            <a:endParaRPr dirty="0">
              <a:solidFill>
                <a:prstClr val="black"/>
              </a:solidFill>
            </a:endParaRPr>
          </a:p>
        </p:txBody>
      </p:sp>
      <p:sp>
        <p:nvSpPr>
          <p:cNvPr id="9" name="object 5">
            <a:extLst>
              <a:ext uri="{FF2B5EF4-FFF2-40B4-BE49-F238E27FC236}">
                <a16:creationId xmlns:a16="http://schemas.microsoft.com/office/drawing/2014/main" id="{03E239F4-A55A-454F-A3DF-B3DCF9B4A60C}"/>
              </a:ext>
            </a:extLst>
          </p:cNvPr>
          <p:cNvSpPr/>
          <p:nvPr/>
        </p:nvSpPr>
        <p:spPr>
          <a:xfrm>
            <a:off x="10147295" y="2819400"/>
            <a:ext cx="1663705" cy="2113038"/>
          </a:xfrm>
          <a:prstGeom prst="rect">
            <a:avLst/>
          </a:prstGeom>
          <a:blipFill>
            <a:blip r:embed="rId3" cstate="print"/>
            <a:stretch>
              <a:fillRect/>
            </a:stretch>
          </a:blipFill>
        </p:spPr>
        <p:txBody>
          <a:bodyPr wrap="square" lIns="0" tIns="0" rIns="0" bIns="0" rtlCol="0"/>
          <a:lstStyle/>
          <a:p>
            <a:pPr>
              <a:defRPr/>
            </a:pPr>
            <a:endParaRPr dirty="0">
              <a:solidFill>
                <a:prstClr val="black"/>
              </a:solidFill>
            </a:endParaRPr>
          </a:p>
        </p:txBody>
      </p:sp>
      <p:sp>
        <p:nvSpPr>
          <p:cNvPr id="10" name="TextBox 9">
            <a:extLst>
              <a:ext uri="{FF2B5EF4-FFF2-40B4-BE49-F238E27FC236}">
                <a16:creationId xmlns:a16="http://schemas.microsoft.com/office/drawing/2014/main" id="{ADE9AEE1-8262-774D-9BCB-3106A19F93A0}"/>
              </a:ext>
            </a:extLst>
          </p:cNvPr>
          <p:cNvSpPr txBox="1"/>
          <p:nvPr/>
        </p:nvSpPr>
        <p:spPr>
          <a:xfrm>
            <a:off x="256291" y="81396"/>
            <a:ext cx="9462656" cy="830997"/>
          </a:xfrm>
          <a:prstGeom prst="rect">
            <a:avLst/>
          </a:prstGeom>
          <a:solidFill>
            <a:schemeClr val="tx1">
              <a:alpha val="73000"/>
            </a:schemeClr>
          </a:solidFill>
        </p:spPr>
        <p:txBody>
          <a:bodyPr wrap="square" lIns="91440" tIns="45720" rIns="91440" bIns="45720" rtlCol="0" anchor="t">
            <a:spAutoFit/>
          </a:bodyPr>
          <a:lstStyle/>
          <a:p>
            <a:pPr>
              <a:defRPr/>
            </a:pPr>
            <a:r>
              <a:rPr lang="en-US" sz="4800" dirty="0" smtClean="0">
                <a:solidFill>
                  <a:prstClr val="white"/>
                </a:solidFill>
              </a:rPr>
              <a:t>2019-2023:  THI’s by Case Type</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4FD1CA3-9234-4984-AF99-A5EC25CDA61C}" type="slidenum">
              <a:rPr lang="en-US" smtClean="0"/>
              <a:t>9</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366863815"/>
              </p:ext>
            </p:extLst>
          </p:nvPr>
        </p:nvGraphicFramePr>
        <p:xfrm>
          <a:off x="950542" y="1098045"/>
          <a:ext cx="8074153" cy="3454929"/>
        </p:xfrm>
        <a:graphic>
          <a:graphicData uri="http://schemas.openxmlformats.org/drawingml/2006/table">
            <a:tbl>
              <a:tblPr firstRow="1" bandRow="1">
                <a:tableStyleId>{5C22544A-7EE6-4342-B048-85BDC9FD1C3A}</a:tableStyleId>
              </a:tblPr>
              <a:tblGrid>
                <a:gridCol w="2169841">
                  <a:extLst>
                    <a:ext uri="{9D8B030D-6E8A-4147-A177-3AD203B41FA5}">
                      <a16:colId xmlns:a16="http://schemas.microsoft.com/office/drawing/2014/main" val="20000"/>
                    </a:ext>
                  </a:extLst>
                </a:gridCol>
                <a:gridCol w="760314">
                  <a:extLst>
                    <a:ext uri="{9D8B030D-6E8A-4147-A177-3AD203B41FA5}">
                      <a16:colId xmlns:a16="http://schemas.microsoft.com/office/drawing/2014/main" val="20001"/>
                    </a:ext>
                  </a:extLst>
                </a:gridCol>
                <a:gridCol w="982073">
                  <a:extLst>
                    <a:ext uri="{9D8B030D-6E8A-4147-A177-3AD203B41FA5}">
                      <a16:colId xmlns:a16="http://schemas.microsoft.com/office/drawing/2014/main" val="20002"/>
                    </a:ext>
                  </a:extLst>
                </a:gridCol>
                <a:gridCol w="1124631">
                  <a:extLst>
                    <a:ext uri="{9D8B030D-6E8A-4147-A177-3AD203B41FA5}">
                      <a16:colId xmlns:a16="http://schemas.microsoft.com/office/drawing/2014/main" val="20003"/>
                    </a:ext>
                  </a:extLst>
                </a:gridCol>
                <a:gridCol w="997912">
                  <a:extLst>
                    <a:ext uri="{9D8B030D-6E8A-4147-A177-3AD203B41FA5}">
                      <a16:colId xmlns:a16="http://schemas.microsoft.com/office/drawing/2014/main" val="20004"/>
                    </a:ext>
                  </a:extLst>
                </a:gridCol>
                <a:gridCol w="1077112">
                  <a:extLst>
                    <a:ext uri="{9D8B030D-6E8A-4147-A177-3AD203B41FA5}">
                      <a16:colId xmlns:a16="http://schemas.microsoft.com/office/drawing/2014/main" val="20005"/>
                    </a:ext>
                  </a:extLst>
                </a:gridCol>
                <a:gridCol w="962270">
                  <a:extLst>
                    <a:ext uri="{9D8B030D-6E8A-4147-A177-3AD203B41FA5}">
                      <a16:colId xmlns:a16="http://schemas.microsoft.com/office/drawing/2014/main" val="20006"/>
                    </a:ext>
                  </a:extLst>
                </a:gridCol>
              </a:tblGrid>
              <a:tr h="264082">
                <a:tc>
                  <a:txBody>
                    <a:bodyPr/>
                    <a:lstStyle/>
                    <a:p>
                      <a:pPr algn="l" fontAlgn="b"/>
                      <a:r>
                        <a:rPr lang="en-US" sz="1800" b="0" i="0" u="none" strike="noStrike" dirty="0">
                          <a:solidFill>
                            <a:srgbClr val="000000"/>
                          </a:solidFill>
                          <a:effectLst/>
                          <a:latin typeface="Calibri" panose="020F0502020204030204" pitchFamily="34" charset="0"/>
                        </a:rPr>
                        <a:t>Type of Case</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2019</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2020</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2021</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2022</a:t>
                      </a:r>
                    </a:p>
                  </a:txBody>
                  <a:tcPr marL="9525" marR="9525" marT="9525" marB="0" anchor="b"/>
                </a:tc>
                <a:tc>
                  <a:txBody>
                    <a:bodyPr/>
                    <a:lstStyle/>
                    <a:p>
                      <a:pPr algn="r" fontAlgn="b"/>
                      <a:r>
                        <a:rPr lang="en-US" sz="1800" b="0" i="0" u="none" strike="noStrike" dirty="0">
                          <a:solidFill>
                            <a:srgbClr val="000000"/>
                          </a:solidFill>
                          <a:effectLst/>
                          <a:latin typeface="Calibri" panose="020F0502020204030204" pitchFamily="34" charset="0"/>
                        </a:rPr>
                        <a:t>2023</a:t>
                      </a:r>
                    </a:p>
                  </a:txBody>
                  <a:tcPr marL="9525" marR="9525" marT="9525" marB="0" anchor="b"/>
                </a:tc>
                <a:tc>
                  <a:txBody>
                    <a:bodyPr/>
                    <a:lstStyle/>
                    <a:p>
                      <a:pPr algn="r" fontAlgn="b"/>
                      <a:r>
                        <a:rPr lang="en-US" sz="1800" b="0" i="0" u="none" strike="noStrike" dirty="0" smtClean="0">
                          <a:solidFill>
                            <a:srgbClr val="000000"/>
                          </a:solidFill>
                          <a:effectLst/>
                          <a:latin typeface="Calibri" panose="020F0502020204030204" pitchFamily="34" charset="0"/>
                        </a:rPr>
                        <a:t>Totals</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36692">
                <a:tc>
                  <a:txBody>
                    <a:bodyPr/>
                    <a:lstStyle/>
                    <a:p>
                      <a:pPr algn="l" fontAlgn="b"/>
                      <a:r>
                        <a:rPr lang="en-US" sz="1600" b="0" i="0" u="none" strike="noStrike" dirty="0">
                          <a:solidFill>
                            <a:srgbClr val="000000"/>
                          </a:solidFill>
                          <a:effectLst/>
                          <a:latin typeface="Calibri" panose="020F0502020204030204" pitchFamily="34" charset="0"/>
                        </a:rPr>
                        <a:t>Motorcycle Only</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val="10001"/>
                  </a:ext>
                </a:extLst>
              </a:tr>
              <a:tr h="336692">
                <a:tc>
                  <a:txBody>
                    <a:bodyPr/>
                    <a:lstStyle/>
                    <a:p>
                      <a:pPr algn="l" fontAlgn="b"/>
                      <a:r>
                        <a:rPr lang="en-US" sz="1600" b="0" i="0" u="none" strike="noStrike">
                          <a:solidFill>
                            <a:srgbClr val="000000"/>
                          </a:solidFill>
                          <a:effectLst/>
                          <a:latin typeface="Calibri" panose="020F0502020204030204" pitchFamily="34" charset="0"/>
                        </a:rPr>
                        <a:t>Motorcycle vs Pedestrian</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extLst>
                  <a:ext uri="{0D108BD9-81ED-4DB2-BD59-A6C34878D82A}">
                    <a16:rowId xmlns:a16="http://schemas.microsoft.com/office/drawing/2014/main" val="10002"/>
                  </a:ext>
                </a:extLst>
              </a:tr>
              <a:tr h="285643">
                <a:tc>
                  <a:txBody>
                    <a:bodyPr/>
                    <a:lstStyle/>
                    <a:p>
                      <a:pPr algn="l" fontAlgn="b"/>
                      <a:r>
                        <a:rPr lang="en-US" sz="1600" b="0" i="0" u="none" strike="noStrike" dirty="0">
                          <a:solidFill>
                            <a:srgbClr val="000000"/>
                          </a:solidFill>
                          <a:effectLst/>
                          <a:latin typeface="Calibri" panose="020F0502020204030204" pitchFamily="34" charset="0"/>
                        </a:rPr>
                        <a:t>Vehicles Only</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3</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4</a:t>
                      </a:r>
                    </a:p>
                  </a:txBody>
                  <a:tcPr marL="9525" marR="9525" marT="9525" marB="0" anchor="b"/>
                </a:tc>
                <a:tc>
                  <a:txBody>
                    <a:bodyPr/>
                    <a:lstStyle/>
                    <a:p>
                      <a:pPr algn="r" fontAlgn="b"/>
                      <a:r>
                        <a:rPr lang="en-US" sz="1600" b="0" i="0" u="none" strike="noStrike" dirty="0">
                          <a:solidFill>
                            <a:srgbClr val="FF0000"/>
                          </a:solidFill>
                          <a:effectLst/>
                          <a:latin typeface="Calibri" panose="020F0502020204030204" pitchFamily="34" charset="0"/>
                        </a:rPr>
                        <a:t>9</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7</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5</a:t>
                      </a:r>
                    </a:p>
                  </a:txBody>
                  <a:tcPr marL="9525" marR="9525" marT="9525" marB="0" anchor="b"/>
                </a:tc>
                <a:tc>
                  <a:txBody>
                    <a:bodyPr/>
                    <a:lstStyle/>
                    <a:p>
                      <a:pPr algn="r" fontAlgn="b"/>
                      <a:r>
                        <a:rPr lang="en-US" sz="1600" b="0" i="0" u="none" strike="noStrike" dirty="0" smtClean="0">
                          <a:solidFill>
                            <a:srgbClr val="FF0000"/>
                          </a:solidFill>
                          <a:effectLst/>
                          <a:latin typeface="Calibri" panose="020F0502020204030204" pitchFamily="34" charset="0"/>
                        </a:rPr>
                        <a:t>28 (29%)</a:t>
                      </a:r>
                      <a:endParaRPr lang="en-US" sz="1600" b="0"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319118">
                <a:tc>
                  <a:txBody>
                    <a:bodyPr/>
                    <a:lstStyle/>
                    <a:p>
                      <a:pPr algn="l" fontAlgn="b"/>
                      <a:r>
                        <a:rPr lang="en-US" sz="1600" b="0" i="0" u="none" strike="noStrike">
                          <a:solidFill>
                            <a:srgbClr val="000000"/>
                          </a:solidFill>
                          <a:effectLst/>
                          <a:latin typeface="Calibri" panose="020F0502020204030204" pitchFamily="34" charset="0"/>
                        </a:rPr>
                        <a:t>Vehicle vs Bicycle</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2</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dirty="0">
                          <a:solidFill>
                            <a:srgbClr val="FF0000"/>
                          </a:solidFill>
                          <a:effectLst/>
                          <a:latin typeface="Calibri" panose="020F0502020204030204" pitchFamily="34" charset="0"/>
                        </a:rPr>
                        <a:t>3</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7</a:t>
                      </a:r>
                    </a:p>
                  </a:txBody>
                  <a:tcPr marL="9525" marR="9525" marT="9525" marB="0" anchor="b"/>
                </a:tc>
                <a:extLst>
                  <a:ext uri="{0D108BD9-81ED-4DB2-BD59-A6C34878D82A}">
                    <a16:rowId xmlns:a16="http://schemas.microsoft.com/office/drawing/2014/main" val="10004"/>
                  </a:ext>
                </a:extLst>
              </a:tr>
              <a:tr h="336692">
                <a:tc>
                  <a:txBody>
                    <a:bodyPr/>
                    <a:lstStyle/>
                    <a:p>
                      <a:pPr algn="l" fontAlgn="b"/>
                      <a:r>
                        <a:rPr lang="en-US" sz="1600" b="0" i="0" u="none" strike="noStrike" dirty="0">
                          <a:solidFill>
                            <a:srgbClr val="000000"/>
                          </a:solidFill>
                          <a:effectLst/>
                          <a:latin typeface="Calibri" panose="020F0502020204030204" pitchFamily="34" charset="0"/>
                        </a:rPr>
                        <a:t>Vehicle vs Motorcycle</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5</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2</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2</a:t>
                      </a:r>
                    </a:p>
                  </a:txBody>
                  <a:tcPr marL="9525" marR="9525" marT="9525" marB="0" anchor="b"/>
                </a:tc>
                <a:tc>
                  <a:txBody>
                    <a:bodyPr/>
                    <a:lstStyle/>
                    <a:p>
                      <a:pPr algn="r" fontAlgn="b"/>
                      <a:r>
                        <a:rPr lang="en-US" sz="1600" b="0" i="0" u="none" strike="noStrike" dirty="0">
                          <a:solidFill>
                            <a:srgbClr val="FF0000"/>
                          </a:solidFill>
                          <a:effectLst/>
                          <a:latin typeface="Calibri" panose="020F0502020204030204" pitchFamily="34" charset="0"/>
                        </a:rPr>
                        <a:t>6</a:t>
                      </a:r>
                    </a:p>
                  </a:txBody>
                  <a:tcPr marL="9525" marR="9525" marT="9525" marB="0" anchor="b"/>
                </a:tc>
                <a:tc>
                  <a:txBody>
                    <a:bodyPr/>
                    <a:lstStyle/>
                    <a:p>
                      <a:pPr algn="r" fontAlgn="b"/>
                      <a:r>
                        <a:rPr lang="en-US" sz="1600" b="0" i="0" u="none" strike="noStrike" dirty="0">
                          <a:solidFill>
                            <a:srgbClr val="FF0000"/>
                          </a:solidFill>
                          <a:effectLst/>
                          <a:latin typeface="Calibri" panose="020F0502020204030204" pitchFamily="34" charset="0"/>
                        </a:rPr>
                        <a:t>7</a:t>
                      </a:r>
                    </a:p>
                  </a:txBody>
                  <a:tcPr marL="9525" marR="9525" marT="9525" marB="0" anchor="b"/>
                </a:tc>
                <a:tc>
                  <a:txBody>
                    <a:bodyPr/>
                    <a:lstStyle/>
                    <a:p>
                      <a:pPr algn="r" fontAlgn="b"/>
                      <a:r>
                        <a:rPr lang="en-US" sz="1600" b="0" i="0" u="none" strike="noStrike" dirty="0" smtClean="0">
                          <a:solidFill>
                            <a:srgbClr val="FF0000"/>
                          </a:solidFill>
                          <a:effectLst/>
                          <a:latin typeface="Calibri" panose="020F0502020204030204" pitchFamily="34" charset="0"/>
                        </a:rPr>
                        <a:t>22 (22%)</a:t>
                      </a:r>
                      <a:endParaRPr lang="en-US" sz="1600" b="0"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336692">
                <a:tc>
                  <a:txBody>
                    <a:bodyPr/>
                    <a:lstStyle/>
                    <a:p>
                      <a:pPr algn="l" fontAlgn="b"/>
                      <a:r>
                        <a:rPr lang="en-US" sz="1600" b="0" i="0" u="none" strike="noStrike">
                          <a:solidFill>
                            <a:srgbClr val="000000"/>
                          </a:solidFill>
                          <a:effectLst/>
                          <a:latin typeface="Calibri" panose="020F0502020204030204" pitchFamily="34" charset="0"/>
                        </a:rPr>
                        <a:t>Vehicle vs Pedestrian</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7</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5</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7</a:t>
                      </a:r>
                    </a:p>
                  </a:txBody>
                  <a:tcPr marL="9525" marR="9525" marT="9525" marB="0" anchor="b"/>
                </a:tc>
                <a:tc>
                  <a:txBody>
                    <a:bodyPr/>
                    <a:lstStyle/>
                    <a:p>
                      <a:pPr algn="r" fontAlgn="b"/>
                      <a:r>
                        <a:rPr lang="en-US" sz="1600" b="0" i="0" u="none" strike="noStrike" dirty="0">
                          <a:solidFill>
                            <a:srgbClr val="FF0000"/>
                          </a:solidFill>
                          <a:effectLst/>
                          <a:latin typeface="Calibri" panose="020F0502020204030204" pitchFamily="34" charset="0"/>
                        </a:rPr>
                        <a:t>8</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4</a:t>
                      </a:r>
                    </a:p>
                  </a:txBody>
                  <a:tcPr marL="9525" marR="9525" marT="9525" marB="0" anchor="b"/>
                </a:tc>
                <a:tc>
                  <a:txBody>
                    <a:bodyPr/>
                    <a:lstStyle/>
                    <a:p>
                      <a:pPr algn="r" fontAlgn="b"/>
                      <a:r>
                        <a:rPr lang="en-US" sz="1600" b="0" i="0" u="none" strike="noStrike" dirty="0" smtClean="0">
                          <a:solidFill>
                            <a:srgbClr val="FF0000"/>
                          </a:solidFill>
                          <a:effectLst/>
                          <a:latin typeface="Calibri" panose="020F0502020204030204" pitchFamily="34" charset="0"/>
                        </a:rPr>
                        <a:t>31(32%)</a:t>
                      </a:r>
                      <a:endParaRPr lang="en-US" sz="1600" b="0"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336692">
                <a:tc>
                  <a:txBody>
                    <a:bodyPr/>
                    <a:lstStyle/>
                    <a:p>
                      <a:pPr algn="l" fontAlgn="b"/>
                      <a:r>
                        <a:rPr lang="en-US" sz="1600" b="0" i="0" u="none" strike="noStrike">
                          <a:solidFill>
                            <a:srgbClr val="000000"/>
                          </a:solidFill>
                          <a:effectLst/>
                          <a:latin typeface="Calibri" panose="020F0502020204030204" pitchFamily="34" charset="0"/>
                        </a:rPr>
                        <a:t>Vehicle vs Scooter</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3</a:t>
                      </a:r>
                    </a:p>
                  </a:txBody>
                  <a:tcPr marL="9525" marR="9525" marT="9525" marB="0" anchor="b"/>
                </a:tc>
                <a:extLst>
                  <a:ext uri="{0D108BD9-81ED-4DB2-BD59-A6C34878D82A}">
                    <a16:rowId xmlns:a16="http://schemas.microsoft.com/office/drawing/2014/main" val="10007"/>
                  </a:ext>
                </a:extLst>
              </a:tr>
              <a:tr h="336692">
                <a:tc>
                  <a:txBody>
                    <a:bodyPr/>
                    <a:lstStyle/>
                    <a:p>
                      <a:pPr algn="l" fontAlgn="b"/>
                      <a:r>
                        <a:rPr lang="en-US" sz="1600" b="0" i="0" u="none" strike="noStrike">
                          <a:solidFill>
                            <a:srgbClr val="000000"/>
                          </a:solidFill>
                          <a:effectLst/>
                          <a:latin typeface="Calibri" panose="020F0502020204030204" pitchFamily="34" charset="0"/>
                        </a:rPr>
                        <a:t>CMV/Bus vs Pedestrian</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2</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val="10008"/>
                  </a:ext>
                </a:extLst>
              </a:tr>
              <a:tr h="292806">
                <a:tc>
                  <a:txBody>
                    <a:bodyPr/>
                    <a:lstStyle/>
                    <a:p>
                      <a:pPr algn="l" fontAlgn="b"/>
                      <a:r>
                        <a:rPr lang="en-US" sz="1600" b="0" i="0" u="none" strike="noStrike" dirty="0">
                          <a:solidFill>
                            <a:srgbClr val="000000"/>
                          </a:solidFill>
                          <a:effectLst/>
                          <a:latin typeface="Calibri" panose="020F0502020204030204" pitchFamily="34" charset="0"/>
                        </a:rPr>
                        <a:t>Vehicle vs Semi</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0</a:t>
                      </a:r>
                    </a:p>
                  </a:txBody>
                  <a:tcPr marL="9525" marR="9525" marT="9525" marB="0" anchor="b"/>
                </a:tc>
                <a:tc>
                  <a:txBody>
                    <a:bodyPr/>
                    <a:lstStyle/>
                    <a:p>
                      <a:pPr algn="r" fontAlgn="b"/>
                      <a:r>
                        <a:rPr lang="en-US" sz="1600" b="0" i="0" u="none" strike="noStrike">
                          <a:solidFill>
                            <a:srgbClr val="000000"/>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val="10009"/>
                  </a:ext>
                </a:extLst>
              </a:tr>
              <a:tr h="251121">
                <a:tc>
                  <a:txBody>
                    <a:bodyPr/>
                    <a:lstStyle/>
                    <a:p>
                      <a:pPr algn="l" fontAlgn="b"/>
                      <a:r>
                        <a:rPr lang="en-US" sz="1600" b="1" i="0" u="none" strike="noStrike" dirty="0">
                          <a:solidFill>
                            <a:srgbClr val="000000"/>
                          </a:solidFill>
                          <a:effectLst/>
                          <a:latin typeface="Calibri" panose="020F0502020204030204" pitchFamily="34" charset="0"/>
                        </a:rPr>
                        <a:t>Totals</a:t>
                      </a:r>
                    </a:p>
                  </a:txBody>
                  <a:tcPr marL="9525" marR="9525" marT="9525" marB="0" anchor="b"/>
                </a:tc>
                <a:tc>
                  <a:txBody>
                    <a:bodyPr/>
                    <a:lstStyle/>
                    <a:p>
                      <a:pPr algn="r" fontAlgn="b"/>
                      <a:r>
                        <a:rPr lang="en-US" sz="1600" b="1" i="0" u="none" strike="noStrike">
                          <a:solidFill>
                            <a:srgbClr val="000000"/>
                          </a:solidFill>
                          <a:effectLst/>
                          <a:latin typeface="Calibri" panose="020F0502020204030204" pitchFamily="34" charset="0"/>
                        </a:rPr>
                        <a:t>16</a:t>
                      </a:r>
                    </a:p>
                  </a:txBody>
                  <a:tcPr marL="9525" marR="9525" marT="9525" marB="0" anchor="b"/>
                </a:tc>
                <a:tc>
                  <a:txBody>
                    <a:bodyPr/>
                    <a:lstStyle/>
                    <a:p>
                      <a:pPr algn="r" fontAlgn="b"/>
                      <a:r>
                        <a:rPr lang="en-US" sz="1600" b="1" i="0" u="none" strike="noStrike">
                          <a:solidFill>
                            <a:srgbClr val="000000"/>
                          </a:solidFill>
                          <a:effectLst/>
                          <a:latin typeface="Calibri" panose="020F0502020204030204" pitchFamily="34" charset="0"/>
                        </a:rPr>
                        <a:t>16</a:t>
                      </a:r>
                    </a:p>
                  </a:txBody>
                  <a:tcPr marL="9525" marR="9525" marT="9525" marB="0" anchor="b"/>
                </a:tc>
                <a:tc>
                  <a:txBody>
                    <a:bodyPr/>
                    <a:lstStyle/>
                    <a:p>
                      <a:pPr algn="r" fontAlgn="b"/>
                      <a:r>
                        <a:rPr lang="en-US" sz="1600" b="1" i="0" u="none" strike="noStrike">
                          <a:solidFill>
                            <a:srgbClr val="000000"/>
                          </a:solidFill>
                          <a:effectLst/>
                          <a:latin typeface="Calibri" panose="020F0502020204030204" pitchFamily="34" charset="0"/>
                        </a:rPr>
                        <a:t>22</a:t>
                      </a:r>
                    </a:p>
                  </a:txBody>
                  <a:tcPr marL="9525" marR="9525" marT="9525" marB="0" anchor="b"/>
                </a:tc>
                <a:tc>
                  <a:txBody>
                    <a:bodyPr/>
                    <a:lstStyle/>
                    <a:p>
                      <a:pPr algn="r" fontAlgn="b"/>
                      <a:r>
                        <a:rPr lang="en-US" sz="1600" b="1" i="0" u="none" strike="noStrike">
                          <a:solidFill>
                            <a:srgbClr val="000000"/>
                          </a:solidFill>
                          <a:effectLst/>
                          <a:latin typeface="Calibri" panose="020F0502020204030204" pitchFamily="34" charset="0"/>
                        </a:rPr>
                        <a:t>24</a:t>
                      </a:r>
                    </a:p>
                  </a:txBody>
                  <a:tcPr marL="9525" marR="9525" marT="9525" marB="0" anchor="b"/>
                </a:tc>
                <a:tc>
                  <a:txBody>
                    <a:bodyPr/>
                    <a:lstStyle/>
                    <a:p>
                      <a:pPr algn="r" fontAlgn="b"/>
                      <a:r>
                        <a:rPr lang="en-US" sz="1600" b="1" i="0" u="none" strike="noStrike" dirty="0">
                          <a:solidFill>
                            <a:srgbClr val="000000"/>
                          </a:solidFill>
                          <a:effectLst/>
                          <a:latin typeface="Calibri" panose="020F0502020204030204" pitchFamily="34" charset="0"/>
                        </a:rPr>
                        <a:t>20</a:t>
                      </a:r>
                    </a:p>
                  </a:txBody>
                  <a:tcPr marL="9525" marR="9525" marT="9525" marB="0" anchor="b"/>
                </a:tc>
                <a:tc>
                  <a:txBody>
                    <a:bodyPr/>
                    <a:lstStyle/>
                    <a:p>
                      <a:pPr algn="r" fontAlgn="b"/>
                      <a:r>
                        <a:rPr lang="en-US" sz="1600" b="0" i="0" u="none" strike="noStrike" dirty="0">
                          <a:solidFill>
                            <a:srgbClr val="000000"/>
                          </a:solidFill>
                          <a:effectLst/>
                          <a:latin typeface="Calibri" panose="020F0502020204030204" pitchFamily="34" charset="0"/>
                        </a:rPr>
                        <a:t>98</a:t>
                      </a:r>
                    </a:p>
                  </a:txBody>
                  <a:tcPr marL="9525" marR="9525" marT="9525" marB="0" anchor="b"/>
                </a:tc>
                <a:extLst>
                  <a:ext uri="{0D108BD9-81ED-4DB2-BD59-A6C34878D82A}">
                    <a16:rowId xmlns:a16="http://schemas.microsoft.com/office/drawing/2014/main" val="10010"/>
                  </a:ext>
                </a:extLst>
              </a:tr>
            </a:tbl>
          </a:graphicData>
        </a:graphic>
      </p:graphicFrame>
      <p:sp>
        <p:nvSpPr>
          <p:cNvPr id="11" name="TextBox 10"/>
          <p:cNvSpPr txBox="1"/>
          <p:nvPr/>
        </p:nvSpPr>
        <p:spPr>
          <a:xfrm>
            <a:off x="256291" y="4738627"/>
            <a:ext cx="9462657" cy="1569660"/>
          </a:xfrm>
          <a:prstGeom prst="rect">
            <a:avLst/>
          </a:prstGeom>
          <a:noFill/>
        </p:spPr>
        <p:txBody>
          <a:bodyPr wrap="square" rtlCol="0">
            <a:spAutoFit/>
          </a:bodyPr>
          <a:lstStyle/>
          <a:p>
            <a:r>
              <a:rPr lang="en-US" sz="1600" dirty="0" smtClean="0"/>
              <a:t>Vehicles Only above includes vehicles that hit another vehicle or hit something else. The highest number in one category is 9 which occurred in 2021 for Vehicles Only which has decreased by 2 each year since. Vehicle vs bicycle has increased to 3 in 2023 from 1 in previous years. Vehicle vs Motorcycles has increased the past two years, ending in 7 for 2023. Vehicle vs Pedestrian topped at 8 in 2022 but down to 4(50%) in 2023. The highest number for the 5 years combined was Vehicle vs Pedestrian which was 31 (32%). Vehicle vs. motorcycle is 22 which is 22% of totals. Vehicles only, </a:t>
            </a:r>
            <a:r>
              <a:rPr lang="en-US" sz="1600" dirty="0" err="1" smtClean="0"/>
              <a:t>Veh</a:t>
            </a:r>
            <a:r>
              <a:rPr lang="en-US" sz="1600" dirty="0" smtClean="0"/>
              <a:t> vs Motorcycle and </a:t>
            </a:r>
            <a:r>
              <a:rPr lang="en-US" sz="1600" dirty="0" err="1" smtClean="0"/>
              <a:t>Veh</a:t>
            </a:r>
            <a:r>
              <a:rPr lang="en-US" sz="1600" dirty="0" smtClean="0"/>
              <a:t> vs Pedestrian = 83% of total crashes for the City.</a:t>
            </a:r>
          </a:p>
        </p:txBody>
      </p:sp>
    </p:spTree>
    <p:extLst>
      <p:ext uri="{BB962C8B-B14F-4D97-AF65-F5344CB8AC3E}">
        <p14:creationId xmlns:p14="http://schemas.microsoft.com/office/powerpoint/2010/main" val="2337536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77089</TotalTime>
  <Words>1382</Words>
  <Application>Microsoft Office PowerPoint</Application>
  <PresentationFormat>Widescreen</PresentationFormat>
  <Paragraphs>526</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Gainesville Police Department Traffic Homicides with Fatalities Five Year Review 2019 –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City of Gainesville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Kurnick, Jaime L.</dc:creator>
  <cp:lastModifiedBy>Lynne Valdes</cp:lastModifiedBy>
  <cp:revision>388</cp:revision>
  <cp:lastPrinted>2023-10-11T16:45:46Z</cp:lastPrinted>
  <dcterms:created xsi:type="dcterms:W3CDTF">2022-04-21T16:02:25Z</dcterms:created>
  <dcterms:modified xsi:type="dcterms:W3CDTF">2024-04-29T14:42:04Z</dcterms:modified>
</cp:coreProperties>
</file>